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260" r:id="rId4"/>
    <p:sldId id="263" r:id="rId5"/>
    <p:sldId id="262" r:id="rId6"/>
    <p:sldId id="257" r:id="rId7"/>
    <p:sldId id="310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8" r:id="rId18"/>
    <p:sldId id="299" r:id="rId19"/>
    <p:sldId id="300" r:id="rId20"/>
    <p:sldId id="301" r:id="rId21"/>
    <p:sldId id="302" r:id="rId22"/>
    <p:sldId id="304" r:id="rId23"/>
    <p:sldId id="303" r:id="rId24"/>
    <p:sldId id="305" r:id="rId25"/>
    <p:sldId id="306" r:id="rId26"/>
    <p:sldId id="308" r:id="rId27"/>
    <p:sldId id="312" r:id="rId28"/>
    <p:sldId id="311" r:id="rId29"/>
    <p:sldId id="313" r:id="rId30"/>
    <p:sldId id="315" r:id="rId31"/>
    <p:sldId id="314" r:id="rId32"/>
    <p:sldId id="284" r:id="rId33"/>
    <p:sldId id="287" r:id="rId34"/>
  </p:sldIdLst>
  <p:sldSz cx="9144000" cy="6858000" type="screen4x3"/>
  <p:notesSz cx="7099300" cy="10234613"/>
  <p:defaultTextStyle>
    <a:defPPr>
      <a:defRPr lang="es-ES_trad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433" autoAdjust="0"/>
  </p:normalViewPr>
  <p:slideViewPr>
    <p:cSldViewPr snapToGrid="0" snapToObjects="1">
      <p:cViewPr>
        <p:scale>
          <a:sx n="92" d="100"/>
          <a:sy n="92" d="100"/>
        </p:scale>
        <p:origin x="-1099" y="-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-3130" y="-91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7309B13-9024-423E-B04A-8A435C553B91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5224C83-9E2B-4704-A1A4-01777B98BAE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608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6F09CF0-56ED-4B5E-BB57-3F47F1BA78EB}" type="datetimeFigureOut">
              <a:rPr lang="es-ES" smtClean="0"/>
              <a:t>07/04/2015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CC61026-D23E-4A00-BEFE-C67F47A330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969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534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367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7919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788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64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61026-D23E-4A00-BEFE-C67F47A3300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05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_tradn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0208" y="6263703"/>
            <a:ext cx="1364783" cy="5016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2880976" y="0"/>
            <a:ext cx="6263023" cy="1024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 smtClean="0"/>
              <a:t>Clic para editar título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146220"/>
            <a:ext cx="8229600" cy="5210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_tradnl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D172B-F063-FC4A-BC21-A6E861EA7C84}" type="datetimeFigureOut">
              <a:rPr lang="es-ES_tradnl" smtClean="0"/>
              <a:t>07/04/2015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A76E4-845F-074C-AF75-1D456A4F675E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2" y="71951"/>
            <a:ext cx="27908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D:\workspaces\grails2\parejas\web-app\images\love_logo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395" y="6193219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0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fredondo@pronoide.com" TargetMode="External"/><Relationship Id="rId2" Type="http://schemas.openxmlformats.org/officeDocument/2006/relationships/hyperlink" Target="https://github.com/fredond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hyperlink" Target="http://blog.pronoide.es/" TargetMode="External"/><Relationship Id="rId4" Type="http://schemas.openxmlformats.org/officeDocument/2006/relationships/hyperlink" Target="http://pronoid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git-scm.com/book/en/Getting-Started-Installing-Git" TargetMode="External"/><Relationship Id="rId7" Type="http://schemas.openxmlformats.org/officeDocument/2006/relationships/hyperlink" Target="http://pronoide.com/downloads/greach-workshop-2014.zip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spring.io/tools/ggts/all" TargetMode="External"/><Relationship Id="rId5" Type="http://schemas.openxmlformats.org/officeDocument/2006/relationships/hyperlink" Target="https://www.ruby-lang.org/en/installation/" TargetMode="External"/><Relationship Id="rId4" Type="http://schemas.openxmlformats.org/officeDocument/2006/relationships/hyperlink" Target="http://jruby.org/getting-start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g2.wikia.nocookie.net/__cb20121110171617/muppet/images/c/c1/MuppetsOfSesameStre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0360"/>
            <a:ext cx="9144000" cy="39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-Sesame Street Theme- 1998-200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012939"/>
            <a:ext cx="609600" cy="6096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973607"/>
            <a:ext cx="9144000" cy="2644549"/>
          </a:xfrm>
        </p:spPr>
        <p:txBody>
          <a:bodyPr>
            <a:normAutofit/>
          </a:bodyPr>
          <a:lstStyle/>
          <a:p>
            <a:pPr algn="l" fontAlgn="base"/>
            <a:r>
              <a:rPr lang="es-ES" sz="40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Workshop</a:t>
            </a:r>
            <a:r>
              <a:rPr lang="es-ES" sz="4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ES" sz="49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 smtClean="0">
                <a:solidFill>
                  <a:srgbClr val="152E51"/>
                </a:solidFill>
                <a:latin typeface="Helvetica Neue"/>
              </a:rPr>
              <a:t>Can </a:t>
            </a:r>
            <a:r>
              <a:rPr lang="en-US" sz="3200" b="1" dirty="0">
                <a:solidFill>
                  <a:srgbClr val="152E51"/>
                </a:solidFill>
                <a:latin typeface="Helvetica Neue"/>
              </a:rPr>
              <a:t>You </a:t>
            </a:r>
            <a:r>
              <a:rPr lang="en-US" sz="3200" b="1" dirty="0" smtClean="0">
                <a:solidFill>
                  <a:srgbClr val="152E51"/>
                </a:solidFill>
                <a:latin typeface="Helvetica Neue"/>
              </a:rPr>
              <a:t>tell me how </a:t>
            </a:r>
            <a:r>
              <a:rPr lang="en-US" sz="3200" b="1" dirty="0">
                <a:solidFill>
                  <a:srgbClr val="152E51"/>
                </a:solidFill>
                <a:latin typeface="Helvetica Neue"/>
              </a:rPr>
              <a:t>to </a:t>
            </a:r>
            <a:r>
              <a:rPr lang="en-US" sz="3200" b="1" dirty="0" smtClean="0">
                <a:solidFill>
                  <a:srgbClr val="152E51"/>
                </a:solidFill>
                <a:latin typeface="Helvetica Neue"/>
              </a:rPr>
              <a:t>get to </a:t>
            </a:r>
            <a:r>
              <a:rPr lang="en-US" sz="3200" b="1" dirty="0">
                <a:solidFill>
                  <a:srgbClr val="152E51"/>
                </a:solidFill>
                <a:latin typeface="Helvetica Neue"/>
              </a:rPr>
              <a:t>Sesame Street? </a:t>
            </a:r>
            <a:r>
              <a:rPr lang="en-US" sz="4000" b="1" dirty="0" smtClean="0">
                <a:solidFill>
                  <a:srgbClr val="152E51"/>
                </a:solidFill>
                <a:latin typeface="Helvetica Neue"/>
              </a:rPr>
              <a:t/>
            </a:r>
            <a:br>
              <a:rPr lang="en-US" sz="4000" b="1" dirty="0" smtClean="0">
                <a:solidFill>
                  <a:srgbClr val="152E51"/>
                </a:solidFill>
                <a:latin typeface="Helvetica Neue"/>
              </a:rPr>
            </a:br>
            <a:r>
              <a:rPr lang="en-US" sz="4000" b="1" dirty="0" smtClean="0">
                <a:solidFill>
                  <a:srgbClr val="152E51"/>
                </a:solidFill>
                <a:latin typeface="Helvetica Neue"/>
              </a:rPr>
              <a:t>I </a:t>
            </a:r>
            <a:r>
              <a:rPr lang="en-US" sz="4000" b="1" dirty="0" err="1">
                <a:solidFill>
                  <a:srgbClr val="152E51"/>
                </a:solidFill>
                <a:latin typeface="Helvetica Neue"/>
              </a:rPr>
              <a:t>wanna</a:t>
            </a:r>
            <a:r>
              <a:rPr lang="en-US" sz="4000" b="1" dirty="0">
                <a:solidFill>
                  <a:srgbClr val="152E51"/>
                </a:solidFill>
                <a:latin typeface="Helvetica Neue"/>
              </a:rPr>
              <a:t> be a Grails rookie star there!</a:t>
            </a:r>
            <a:endParaRPr lang="en-US" b="1" i="0" dirty="0">
              <a:solidFill>
                <a:srgbClr val="152E51"/>
              </a:solidFill>
              <a:effectLst/>
              <a:latin typeface="Helvetica Neue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962595" y="0"/>
            <a:ext cx="6181405" cy="963880"/>
          </a:xfrm>
        </p:spPr>
        <p:txBody>
          <a:bodyPr>
            <a:noAutofit/>
          </a:bodyPr>
          <a:lstStyle/>
          <a:p>
            <a:pPr algn="r"/>
            <a:r>
              <a:rPr lang="es-ES_tradnl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Fernando Redondo Ramírez</a:t>
            </a:r>
          </a:p>
          <a:p>
            <a:pPr algn="r"/>
            <a:r>
              <a:rPr lang="es-ES_tradnl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s-ES_tradnl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pronoide_fer</a:t>
            </a:r>
            <a:endParaRPr lang="es-ES_tradnl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II</a:t>
            </a:r>
            <a:r>
              <a:rPr lang="es-ES_tradnl" sz="3200" b="1" dirty="0"/>
              <a:t>: </a:t>
            </a:r>
            <a:r>
              <a:rPr lang="es-ES" sz="3200" dirty="0" err="1"/>
              <a:t>Create</a:t>
            </a:r>
            <a:r>
              <a:rPr lang="es-ES" sz="3200" dirty="0"/>
              <a:t> </a:t>
            </a:r>
            <a:r>
              <a:rPr lang="es-ES" sz="3200" dirty="0" err="1"/>
              <a:t>domain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8892862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4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Let’s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refactor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write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down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Unit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Test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" y="3298898"/>
            <a:ext cx="7171392" cy="34922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826" y="1754251"/>
            <a:ext cx="4152710" cy="2721030"/>
          </a:xfrm>
          <a:prstGeom prst="rect">
            <a:avLst/>
          </a:prstGeom>
        </p:spPr>
      </p:pic>
      <p:pic>
        <p:nvPicPr>
          <p:cNvPr id="2052" name="Picture 4" descr="http://img3.wikia.nocookie.net/__cb20130223161923/humanoid/images/5/53/Tumblr-Honk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328" y="4143983"/>
            <a:ext cx="2707232" cy="27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73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mg3.wikia.nocookie.net/__cb20140309023944/muppet/images/9/9d/GuySmil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40" y="1770941"/>
            <a:ext cx="1627831" cy="26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80" y="1770941"/>
            <a:ext cx="6264331" cy="256347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II</a:t>
            </a:r>
            <a:r>
              <a:rPr lang="es-ES_tradnl" sz="3200" b="1" dirty="0"/>
              <a:t>: </a:t>
            </a:r>
            <a:r>
              <a:rPr lang="es-ES" sz="3200" dirty="0" err="1"/>
              <a:t>Create</a:t>
            </a:r>
            <a:r>
              <a:rPr lang="es-ES" sz="3200" dirty="0"/>
              <a:t> </a:t>
            </a:r>
            <a:r>
              <a:rPr lang="es-ES" sz="3200" dirty="0" err="1"/>
              <a:t>domain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8892862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5"/>
            </a:pP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Run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Unit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tests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 smtClean="0">
                <a:solidFill>
                  <a:schemeClr val="tx2"/>
                </a:solidFill>
              </a:rPr>
              <a:t>test-app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endParaRPr lang="es-E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2" y="4453050"/>
            <a:ext cx="7859746" cy="1601362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 rot="18515287" flipV="1">
            <a:off x="5013442" y="4100366"/>
            <a:ext cx="2575569" cy="1167013"/>
          </a:xfrm>
          <a:prstGeom prst="curvedDownArrow">
            <a:avLst>
              <a:gd name="adj1" fmla="val 25000"/>
              <a:gd name="adj2" fmla="val 50000"/>
              <a:gd name="adj3" fmla="val 227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2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1" y="2076722"/>
            <a:ext cx="7241281" cy="458672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II</a:t>
            </a:r>
            <a:r>
              <a:rPr lang="es-ES_tradnl" sz="3200" b="1" dirty="0"/>
              <a:t>: </a:t>
            </a:r>
            <a:r>
              <a:rPr lang="es-ES" sz="3200" dirty="0" err="1"/>
              <a:t>Create</a:t>
            </a:r>
            <a:r>
              <a:rPr lang="es-ES" sz="3200" dirty="0"/>
              <a:t> </a:t>
            </a:r>
            <a:r>
              <a:rPr lang="es-ES" sz="3200" dirty="0" err="1"/>
              <a:t>domain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8892862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6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Write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an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integration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test (</a:t>
            </a:r>
            <a:r>
              <a:rPr lang="es-ES" b="1" dirty="0" err="1" smtClean="0">
                <a:solidFill>
                  <a:schemeClr val="tx2"/>
                </a:solidFill>
              </a:rPr>
              <a:t>create</a:t>
            </a:r>
            <a:r>
              <a:rPr lang="es-ES" b="1" dirty="0" smtClean="0">
                <a:solidFill>
                  <a:schemeClr val="tx2"/>
                </a:solidFill>
              </a:rPr>
              <a:t>-</a:t>
            </a:r>
            <a:r>
              <a:rPr lang="es-ES" b="1" dirty="0" err="1" smtClean="0">
                <a:solidFill>
                  <a:schemeClr val="tx2"/>
                </a:solidFill>
              </a:rPr>
              <a:t>integration</a:t>
            </a:r>
            <a:r>
              <a:rPr lang="es-ES" b="1" dirty="0" smtClean="0">
                <a:solidFill>
                  <a:schemeClr val="tx2"/>
                </a:solidFill>
              </a:rPr>
              <a:t>-test 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  and run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 smtClean="0">
                <a:solidFill>
                  <a:schemeClr val="tx2"/>
                </a:solidFill>
              </a:rPr>
              <a:t>test-app </a:t>
            </a:r>
            <a:r>
              <a:rPr lang="es-ES" b="1" dirty="0" err="1" smtClean="0">
                <a:solidFill>
                  <a:schemeClr val="tx2"/>
                </a:solidFill>
              </a:rPr>
              <a:t>integration</a:t>
            </a:r>
            <a:r>
              <a:rPr lang="es-ES" b="1" dirty="0" smtClean="0">
                <a:solidFill>
                  <a:schemeClr val="tx2"/>
                </a:solidFill>
              </a:rPr>
              <a:t>: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endParaRPr lang="es-E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dirty="0"/>
          </a:p>
        </p:txBody>
      </p:sp>
      <p:pic>
        <p:nvPicPr>
          <p:cNvPr id="14338" name="Picture 2" descr="https://encrypted-tbn3.gstatic.com/images?q=tbn:ANd9GcRTtpv1GqG3qOwruWEHRkubxVNnMvVbp2uOWCWUgDobpnpm4A_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12" y="2588264"/>
            <a:ext cx="1465887" cy="215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encrypted-tbn1.gstatic.com/images?q=tbn:ANd9GcSJvl-WdU3hmhnKvWdDCkm5-1TpKTj9s75QGPpmi_TdmYfrCSBsjI-l-AD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82" y="3989696"/>
            <a:ext cx="1244735" cy="286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8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7" y="2097295"/>
            <a:ext cx="6949197" cy="4535027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II</a:t>
            </a:r>
            <a:r>
              <a:rPr lang="es-ES_tradnl" sz="3200" b="1" dirty="0"/>
              <a:t>: </a:t>
            </a:r>
            <a:r>
              <a:rPr lang="es-ES" sz="3200" dirty="0" err="1"/>
              <a:t>Create</a:t>
            </a:r>
            <a:r>
              <a:rPr lang="es-ES" sz="3200" dirty="0"/>
              <a:t> </a:t>
            </a:r>
            <a:r>
              <a:rPr lang="es-ES" sz="3200" dirty="0" err="1"/>
              <a:t>domain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8892862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7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Let’s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change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database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config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and run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again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 smtClean="0">
                <a:solidFill>
                  <a:schemeClr val="tx2"/>
                </a:solidFill>
              </a:rPr>
              <a:t>test-app </a:t>
            </a:r>
            <a:r>
              <a:rPr lang="es-ES" b="1" dirty="0" err="1" smtClean="0">
                <a:solidFill>
                  <a:schemeClr val="tx2"/>
                </a:solidFill>
              </a:rPr>
              <a:t>integration</a:t>
            </a:r>
            <a:r>
              <a:rPr lang="es-ES" b="1" dirty="0" smtClean="0">
                <a:solidFill>
                  <a:schemeClr val="tx2"/>
                </a:solidFill>
              </a:rPr>
              <a:t>: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endParaRPr lang="es-E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80" y="3113952"/>
            <a:ext cx="5739162" cy="2187621"/>
          </a:xfrm>
          <a:prstGeom prst="rect">
            <a:avLst/>
          </a:prstGeom>
        </p:spPr>
      </p:pic>
      <p:sp>
        <p:nvSpPr>
          <p:cNvPr id="7" name="Curved Down Arrow 6"/>
          <p:cNvSpPr/>
          <p:nvPr/>
        </p:nvSpPr>
        <p:spPr>
          <a:xfrm rot="20705978">
            <a:off x="2320416" y="2407806"/>
            <a:ext cx="2575569" cy="1227000"/>
          </a:xfrm>
          <a:prstGeom prst="curvedDownArrow">
            <a:avLst>
              <a:gd name="adj1" fmla="val 25000"/>
              <a:gd name="adj2" fmla="val 50000"/>
              <a:gd name="adj3" fmla="val 227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074" name="Picture 2" descr="https://encrypted-tbn1.gstatic.com/images?q=tbn:ANd9GcRpZq296iyfW_EZp48BGbMgRbvG_8rOd8soQtp6PZ7xr2FxTQrbM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492" y="1809345"/>
            <a:ext cx="994953" cy="13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70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3" y="2738200"/>
            <a:ext cx="7658100" cy="283845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 smtClean="0">
                <a:solidFill>
                  <a:schemeClr val="tx2"/>
                </a:solidFill>
              </a:rPr>
              <a:t>Stage</a:t>
            </a:r>
            <a:r>
              <a:rPr lang="es-ES_tradnl" sz="3200" b="1" dirty="0" smtClean="0">
                <a:solidFill>
                  <a:schemeClr val="tx2"/>
                </a:solidFill>
              </a:rPr>
              <a:t> III</a:t>
            </a:r>
            <a:r>
              <a:rPr lang="es-ES_tradnl" sz="3200" b="1" dirty="0" smtClean="0"/>
              <a:t>: </a:t>
            </a:r>
            <a:r>
              <a:rPr lang="en-US" sz="3200" b="1" dirty="0" smtClean="0"/>
              <a:t>Create business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8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have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to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skeleton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s-ES" b="1" dirty="0" err="1" smtClean="0">
                <a:solidFill>
                  <a:schemeClr val="tx2"/>
                </a:solidFill>
              </a:rPr>
              <a:t>create-service</a:t>
            </a:r>
            <a:r>
              <a:rPr lang="es-ES" b="1" dirty="0" smtClean="0">
                <a:solidFill>
                  <a:schemeClr val="tx2"/>
                </a:solidFill>
              </a:rPr>
              <a:t>  </a:t>
            </a:r>
            <a:r>
              <a:rPr lang="es-ES" b="1" dirty="0" err="1" smtClean="0">
                <a:solidFill>
                  <a:schemeClr val="tx2"/>
                </a:solidFill>
              </a:rPr>
              <a:t>sesamestret.MuppetDiscovery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endParaRPr lang="es-E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922" y="2118992"/>
            <a:ext cx="3269570" cy="1764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707" y="4157425"/>
            <a:ext cx="2032406" cy="20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7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3" y="2083806"/>
            <a:ext cx="6546716" cy="478365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III</a:t>
            </a:r>
            <a:r>
              <a:rPr lang="es-ES_tradnl" sz="3200" b="1" dirty="0"/>
              <a:t>: </a:t>
            </a:r>
            <a:r>
              <a:rPr lang="en-US" sz="3200" b="1" dirty="0"/>
              <a:t>Create business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9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Let’s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write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unit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test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first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and run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it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s-ES" b="1" dirty="0">
                <a:solidFill>
                  <a:schemeClr val="tx2"/>
                </a:solidFill>
              </a:rPr>
              <a:t>test-app </a:t>
            </a:r>
            <a:r>
              <a:rPr lang="es-ES" b="1" dirty="0" smtClean="0">
                <a:solidFill>
                  <a:schemeClr val="tx2"/>
                </a:solidFill>
              </a:rPr>
              <a:t/>
            </a:r>
            <a:br>
              <a:rPr lang="es-ES" b="1" dirty="0" smtClean="0">
                <a:solidFill>
                  <a:schemeClr val="tx2"/>
                </a:solidFill>
              </a:rPr>
            </a:br>
            <a:r>
              <a:rPr lang="es-ES" b="1" dirty="0" smtClean="0">
                <a:solidFill>
                  <a:schemeClr val="tx2"/>
                </a:solidFill>
              </a:rPr>
              <a:t>-</a:t>
            </a:r>
            <a:r>
              <a:rPr lang="es-ES" b="1" dirty="0" err="1" smtClean="0">
                <a:solidFill>
                  <a:schemeClr val="tx2"/>
                </a:solidFill>
              </a:rPr>
              <a:t>unit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>
                <a:solidFill>
                  <a:schemeClr val="tx2"/>
                </a:solidFill>
              </a:rPr>
              <a:t>sesamestreet.MuppetDiscoveryServiceUnitTests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492" y="2325082"/>
            <a:ext cx="3535092" cy="1531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731" y="5175931"/>
            <a:ext cx="1407269" cy="1644069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 rot="18793185" flipV="1">
            <a:off x="6448948" y="4067735"/>
            <a:ext cx="2575569" cy="1177328"/>
          </a:xfrm>
          <a:prstGeom prst="curvedDownArrow">
            <a:avLst>
              <a:gd name="adj1" fmla="val 25000"/>
              <a:gd name="adj2" fmla="val 50000"/>
              <a:gd name="adj3" fmla="val 227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0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9" y="3406118"/>
            <a:ext cx="7577847" cy="3301719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III</a:t>
            </a:r>
            <a:r>
              <a:rPr lang="es-ES_tradnl" sz="3200" b="1" dirty="0"/>
              <a:t>: </a:t>
            </a:r>
            <a:r>
              <a:rPr lang="en-US" sz="3200" b="1" dirty="0"/>
              <a:t>Create business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10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Implement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this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service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its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logging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392" y="1721795"/>
            <a:ext cx="4484526" cy="2637956"/>
          </a:xfrm>
          <a:prstGeom prst="rect">
            <a:avLst/>
          </a:prstGeom>
        </p:spPr>
      </p:pic>
      <p:pic>
        <p:nvPicPr>
          <p:cNvPr id="3074" name="Picture 2" descr="http://www.theyoungfolks.com/wp-content/uploads/2014/02/Count-half-clos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599" y="1721795"/>
            <a:ext cx="2019168" cy="16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2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III</a:t>
            </a:r>
            <a:r>
              <a:rPr lang="es-ES_tradnl" sz="3200" b="1" dirty="0"/>
              <a:t>: </a:t>
            </a:r>
            <a:r>
              <a:rPr lang="en-US" sz="3200" b="1" dirty="0"/>
              <a:t>Create business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12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an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integration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test and run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all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tests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 smtClean="0">
                <a:solidFill>
                  <a:schemeClr val="tx2"/>
                </a:solidFill>
              </a:rPr>
              <a:t>test-app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8115"/>
            <a:ext cx="6428651" cy="4829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802" y="3335269"/>
            <a:ext cx="2344217" cy="3522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550" y="1832603"/>
            <a:ext cx="1732941" cy="1706828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 rot="18793185">
            <a:off x="3891825" y="1655422"/>
            <a:ext cx="2190395" cy="1218117"/>
          </a:xfrm>
          <a:prstGeom prst="curvedDownArrow">
            <a:avLst>
              <a:gd name="adj1" fmla="val 25000"/>
              <a:gd name="adj2" fmla="val 50000"/>
              <a:gd name="adj3" fmla="val 227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92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</a:t>
            </a:r>
            <a:r>
              <a:rPr lang="es-ES_tradnl" sz="3200" b="1" dirty="0" smtClean="0">
                <a:solidFill>
                  <a:schemeClr val="tx2"/>
                </a:solidFill>
              </a:rPr>
              <a:t>IV</a:t>
            </a:r>
            <a:r>
              <a:rPr lang="es-ES_tradnl" sz="3200" b="1" dirty="0" smtClean="0"/>
              <a:t>: </a:t>
            </a:r>
            <a:r>
              <a:rPr lang="en-US" sz="3200" b="1" dirty="0"/>
              <a:t>Create </a:t>
            </a:r>
            <a:r>
              <a:rPr lang="en-US" sz="3200" b="1" dirty="0" smtClean="0"/>
              <a:t>web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13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controller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b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es-ES" b="1" dirty="0" err="1">
                <a:solidFill>
                  <a:schemeClr val="tx2"/>
                </a:solidFill>
              </a:rPr>
              <a:t>create-controller</a:t>
            </a:r>
            <a:r>
              <a:rPr lang="es-ES" b="1" dirty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sesamestreet.MuppetDiscovery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571500" lvl="1" indent="-571500">
              <a:buFont typeface="+mj-lt"/>
              <a:buAutoNum type="romanLcPeriod" startAt="13"/>
            </a:pP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0560"/>
            <a:ext cx="3480984" cy="3480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354" y="2081719"/>
            <a:ext cx="6057646" cy="47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IV</a:t>
            </a:r>
            <a:r>
              <a:rPr lang="es-ES_tradnl" sz="3200" b="1" dirty="0"/>
              <a:t>: </a:t>
            </a:r>
            <a:r>
              <a:rPr lang="en-US" sz="3200" b="1" dirty="0"/>
              <a:t>Create web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14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Refactor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an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write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down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test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unit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controller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first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of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all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9326"/>
            <a:ext cx="6558473" cy="5144302"/>
          </a:xfrm>
          <a:prstGeom prst="rect">
            <a:avLst/>
          </a:prstGeom>
        </p:spPr>
      </p:pic>
      <p:pic>
        <p:nvPicPr>
          <p:cNvPr id="6146" name="Picture 2" descr="http://3.bp.blogspot.com/-9AkIrhKQG6o/UIVYvVfDDvI/AAAAAAAAPVs/VlqgrSMibos/s1600/Big%20Bird%20skates%2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767" y="1605065"/>
            <a:ext cx="3029129" cy="52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1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Roadmap</a:t>
            </a:r>
            <a:endParaRPr lang="es-ES_tradnl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9744" y="1251580"/>
            <a:ext cx="4280170" cy="5210130"/>
          </a:xfrm>
        </p:spPr>
        <p:txBody>
          <a:bodyPr>
            <a:normAutofit/>
          </a:bodyPr>
          <a:lstStyle/>
          <a:p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err="1" smtClean="0">
                <a:solidFill>
                  <a:schemeClr val="tx2"/>
                </a:solidFill>
              </a:rPr>
              <a:t>Who</a:t>
            </a:r>
            <a:r>
              <a:rPr lang="es-ES" dirty="0" smtClean="0">
                <a:solidFill>
                  <a:schemeClr val="tx2"/>
                </a:solidFill>
              </a:rPr>
              <a:t> am I</a:t>
            </a:r>
            <a:endParaRPr lang="es-ES" dirty="0">
              <a:solidFill>
                <a:schemeClr val="tx2"/>
              </a:solidFill>
            </a:endParaRPr>
          </a:p>
          <a:p>
            <a:r>
              <a:rPr lang="es-ES" dirty="0" err="1" smtClean="0">
                <a:solidFill>
                  <a:schemeClr val="tx2"/>
                </a:solidFill>
              </a:rPr>
              <a:t>Brief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introduction</a:t>
            </a:r>
            <a:r>
              <a:rPr lang="es-ES" dirty="0" smtClean="0">
                <a:solidFill>
                  <a:schemeClr val="tx2"/>
                </a:solidFill>
              </a:rPr>
              <a:t>…  </a:t>
            </a:r>
          </a:p>
          <a:p>
            <a:r>
              <a:rPr lang="es-ES" dirty="0" err="1" smtClean="0">
                <a:solidFill>
                  <a:schemeClr val="tx2"/>
                </a:solidFill>
              </a:rPr>
              <a:t>Hands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on</a:t>
            </a:r>
            <a:r>
              <a:rPr lang="es-ES" dirty="0" smtClean="0">
                <a:solidFill>
                  <a:schemeClr val="tx2"/>
                </a:solidFill>
              </a:rPr>
              <a:t>! </a:t>
            </a:r>
            <a:endParaRPr lang="es-ES" dirty="0">
              <a:solidFill>
                <a:schemeClr val="tx2"/>
              </a:solidFill>
            </a:endParaRPr>
          </a:p>
          <a:p>
            <a:endParaRPr lang="es-ES" dirty="0"/>
          </a:p>
        </p:txBody>
      </p:sp>
      <p:pic>
        <p:nvPicPr>
          <p:cNvPr id="9" name="Picture 4" descr="http://img4.wikia.nocookie.net/__cb20071004224933/muppet/images/1/17/Sesame_Street_Charact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6437" y="1053826"/>
            <a:ext cx="4883307" cy="572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43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25" y="1606110"/>
            <a:ext cx="5158991" cy="525189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IV</a:t>
            </a:r>
            <a:r>
              <a:rPr lang="es-ES_tradnl" sz="3200" b="1" dirty="0"/>
              <a:t>: </a:t>
            </a:r>
            <a:r>
              <a:rPr lang="en-US" sz="3200" b="1" dirty="0"/>
              <a:t>Create web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15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integration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test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controller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too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!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434" y="3060688"/>
            <a:ext cx="4941651" cy="1326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225" y="4555544"/>
            <a:ext cx="2009775" cy="2276475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 rot="848105">
            <a:off x="4804058" y="1655421"/>
            <a:ext cx="2190395" cy="1218117"/>
          </a:xfrm>
          <a:prstGeom prst="curvedDownArrow">
            <a:avLst>
              <a:gd name="adj1" fmla="val 25000"/>
              <a:gd name="adj2" fmla="val 50000"/>
              <a:gd name="adj3" fmla="val 227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86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IV</a:t>
            </a:r>
            <a:r>
              <a:rPr lang="es-ES_tradnl" sz="3200" b="1" dirty="0"/>
              <a:t>: </a:t>
            </a:r>
            <a:r>
              <a:rPr lang="en-US" sz="3200" b="1" dirty="0"/>
              <a:t>Create web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16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Let’s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write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down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initial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GSP page of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searches</a:t>
            </a:r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9" y="4818131"/>
            <a:ext cx="1374857" cy="20398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246" y="1589846"/>
            <a:ext cx="7716296" cy="52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" y="1674907"/>
            <a:ext cx="8745165" cy="553024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IV</a:t>
            </a:r>
            <a:r>
              <a:rPr lang="es-ES_tradnl" sz="3200" b="1" dirty="0"/>
              <a:t>: </a:t>
            </a:r>
            <a:r>
              <a:rPr lang="en-US" sz="3200" b="1" dirty="0"/>
              <a:t>Create web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17"/>
            </a:pP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GSP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page for the best matched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muppet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s-ES" dirty="0"/>
          </a:p>
        </p:txBody>
      </p:sp>
      <p:pic>
        <p:nvPicPr>
          <p:cNvPr id="11266" name="Picture 2" descr="http://1.bp.blogspot.com/--yMOHqLXrQ8/Upyr4dgb-aI/AAAAAAAAU7g/mJrHxXB1_bw/s1600/Yip+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66" y="3201756"/>
            <a:ext cx="1793434" cy="247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84" y="1692134"/>
            <a:ext cx="7461115" cy="5413516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IV</a:t>
            </a:r>
            <a:r>
              <a:rPr lang="es-ES_tradnl" sz="3200" b="1" dirty="0"/>
              <a:t>: </a:t>
            </a:r>
            <a:r>
              <a:rPr lang="en-US" sz="3200" b="1" dirty="0"/>
              <a:t>Create web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18"/>
            </a:pP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GSP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page for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no matched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muppets</a:t>
            </a:r>
            <a:endParaRPr lang="es-ES" dirty="0"/>
          </a:p>
        </p:txBody>
      </p:sp>
      <p:pic>
        <p:nvPicPr>
          <p:cNvPr id="10242" name="Picture 2" descr="http://1.bp.blogspot.com/--05qHCgfxGo/T0EZL2HkAkI/AAAAAAAAJsU/unDsLLwnooM/s1600/Super%20Grover%20Helmet%20Clos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38145"/>
            <a:ext cx="2565152" cy="321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5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IV</a:t>
            </a:r>
            <a:r>
              <a:rPr lang="es-ES_tradnl" sz="3200" b="1" dirty="0"/>
              <a:t>: </a:t>
            </a:r>
            <a:r>
              <a:rPr lang="en-US" sz="3200" b="1" dirty="0"/>
              <a:t>Create web layer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19"/>
            </a:pP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presentation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fine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tuning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 err="1" smtClean="0">
                <a:solidFill>
                  <a:schemeClr val="tx2"/>
                </a:solidFill>
              </a:rPr>
              <a:t>main.gsp</a:t>
            </a:r>
            <a:r>
              <a:rPr lang="es-ES" b="1" dirty="0" smtClean="0">
                <a:solidFill>
                  <a:schemeClr val="tx2"/>
                </a:solidFill>
              </a:rPr>
              <a:t>/main.css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89" y="1727167"/>
            <a:ext cx="9192489" cy="30122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8" y="4847620"/>
            <a:ext cx="3181350" cy="1876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1850" y="4846183"/>
            <a:ext cx="3409950" cy="178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801" y="4277822"/>
            <a:ext cx="2682199" cy="2580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102" y="1996450"/>
            <a:ext cx="1534596" cy="170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8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94" y="1625626"/>
            <a:ext cx="4586545" cy="2430964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</a:t>
            </a:r>
            <a:r>
              <a:rPr lang="es-ES_tradnl" sz="3200" b="1" dirty="0" smtClean="0">
                <a:solidFill>
                  <a:schemeClr val="tx2"/>
                </a:solidFill>
              </a:rPr>
              <a:t>V</a:t>
            </a:r>
            <a:r>
              <a:rPr lang="es-ES_tradnl" sz="3200" b="1" dirty="0"/>
              <a:t>: </a:t>
            </a:r>
            <a:r>
              <a:rPr lang="en-US" sz="3200" b="1" dirty="0" smtClean="0"/>
              <a:t>Run </a:t>
            </a:r>
            <a:r>
              <a:rPr lang="en-US" sz="3200" b="1" dirty="0" err="1" smtClean="0"/>
              <a:t>Webapp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20"/>
            </a:pP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Start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web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application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 smtClean="0">
                <a:solidFill>
                  <a:schemeClr val="tx2"/>
                </a:solidFill>
              </a:rPr>
              <a:t>run-app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s-ES" dirty="0"/>
          </a:p>
        </p:txBody>
      </p:sp>
      <p:sp>
        <p:nvSpPr>
          <p:cNvPr id="12" name="Curved Down Arrow 11"/>
          <p:cNvSpPr/>
          <p:nvPr/>
        </p:nvSpPr>
        <p:spPr>
          <a:xfrm rot="20988075">
            <a:off x="4300145" y="2516692"/>
            <a:ext cx="2575569" cy="1227000"/>
          </a:xfrm>
          <a:prstGeom prst="curvedDownArrow">
            <a:avLst>
              <a:gd name="adj1" fmla="val 25000"/>
              <a:gd name="adj2" fmla="val 50000"/>
              <a:gd name="adj3" fmla="val 227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840" y="3636272"/>
            <a:ext cx="5948159" cy="3224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88807"/>
            <a:ext cx="2105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5632"/>
            <a:ext cx="7669839" cy="5242368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V</a:t>
            </a:r>
            <a:r>
              <a:rPr lang="es-ES_tradnl" sz="3200" b="1" dirty="0"/>
              <a:t>: </a:t>
            </a:r>
            <a:r>
              <a:rPr lang="en-US" sz="3200" b="1" dirty="0"/>
              <a:t>Run </a:t>
            </a:r>
            <a:r>
              <a:rPr lang="en-US" sz="3200" b="1" dirty="0" err="1"/>
              <a:t>Webapp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21"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Load data and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map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default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controller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28" y="1870797"/>
            <a:ext cx="4920271" cy="2127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839" y="5126446"/>
            <a:ext cx="1474161" cy="173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V</a:t>
            </a:r>
            <a:r>
              <a:rPr lang="es-ES_tradnl" sz="3200" b="1" dirty="0"/>
              <a:t>: </a:t>
            </a:r>
            <a:r>
              <a:rPr lang="en-US" sz="3200" b="1" dirty="0"/>
              <a:t>Run </a:t>
            </a:r>
            <a:r>
              <a:rPr lang="en-US" sz="3200" b="1" dirty="0" err="1"/>
              <a:t>Webapp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22"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play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with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database</a:t>
            </a:r>
            <a:endParaRPr lang="es-E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" y="1729225"/>
            <a:ext cx="5656376" cy="37955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271" y="3845046"/>
            <a:ext cx="5211729" cy="30129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66" y="1944774"/>
            <a:ext cx="1834745" cy="19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62" y="1623252"/>
            <a:ext cx="4388913" cy="2611674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V</a:t>
            </a:r>
            <a:r>
              <a:rPr lang="es-ES_tradnl" sz="3200" b="1" dirty="0"/>
              <a:t>: </a:t>
            </a:r>
            <a:r>
              <a:rPr lang="en-US" sz="3200" b="1" dirty="0"/>
              <a:t>Run </a:t>
            </a:r>
            <a:r>
              <a:rPr lang="en-US" sz="3200" b="1" dirty="0" err="1"/>
              <a:t>Webapp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23"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play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with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webapp</a:t>
            </a:r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4" y="1771384"/>
            <a:ext cx="3003778" cy="3536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950" y="2755328"/>
            <a:ext cx="3215050" cy="40069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214" y="4758816"/>
            <a:ext cx="2585234" cy="17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smtClean="0">
                <a:solidFill>
                  <a:schemeClr val="tx2"/>
                </a:solidFill>
              </a:rPr>
              <a:t>Extra </a:t>
            </a:r>
            <a:r>
              <a:rPr lang="es-ES_tradnl" sz="3200" b="1" dirty="0" err="1" smtClean="0">
                <a:solidFill>
                  <a:schemeClr val="tx2"/>
                </a:solidFill>
              </a:rPr>
              <a:t>ball</a:t>
            </a:r>
            <a:r>
              <a:rPr lang="es-ES_tradnl" sz="3200" b="1" dirty="0" smtClean="0"/>
              <a:t>: </a:t>
            </a:r>
            <a:r>
              <a:rPr lang="en-US" sz="3200" b="1" dirty="0" smtClean="0"/>
              <a:t>Spock test!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24"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configure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plugin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and run (</a:t>
            </a:r>
            <a:r>
              <a:rPr lang="es-ES" b="1" dirty="0">
                <a:solidFill>
                  <a:schemeClr val="tx2"/>
                </a:solidFill>
              </a:rPr>
              <a:t>compile --</a:t>
            </a:r>
            <a:r>
              <a:rPr lang="es-ES" b="1" dirty="0" err="1">
                <a:solidFill>
                  <a:schemeClr val="tx2"/>
                </a:solidFill>
              </a:rPr>
              <a:t>refresh-depencies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s-E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356" y="2005537"/>
            <a:ext cx="21431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78" y="1738184"/>
            <a:ext cx="5712209" cy="2800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690" y="4228696"/>
            <a:ext cx="5799310" cy="254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965916"/>
          </a:xfrm>
        </p:spPr>
        <p:txBody>
          <a:bodyPr>
            <a:normAutofit/>
          </a:bodyPr>
          <a:lstStyle/>
          <a:p>
            <a:r>
              <a:rPr lang="es-ES" sz="3600" b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Whoami</a:t>
            </a:r>
            <a:endParaRPr lang="es-E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668" y="965916"/>
            <a:ext cx="7778839" cy="5892084"/>
          </a:xfrm>
        </p:spPr>
        <p:txBody>
          <a:bodyPr>
            <a:normAutofit/>
          </a:bodyPr>
          <a:lstStyle/>
          <a:p>
            <a:r>
              <a:rPr lang="es-ES_tradnl" sz="2800" dirty="0" err="1">
                <a:solidFill>
                  <a:schemeClr val="tx2"/>
                </a:solidFill>
              </a:rPr>
              <a:t>Entreprenour</a:t>
            </a:r>
            <a:r>
              <a:rPr lang="es-ES_tradnl" sz="2800" dirty="0">
                <a:solidFill>
                  <a:schemeClr val="tx2"/>
                </a:solidFill>
              </a:rPr>
              <a:t> and Business Manager at </a:t>
            </a:r>
            <a:r>
              <a:rPr lang="es-ES_tradnl" sz="2800" dirty="0" err="1">
                <a:solidFill>
                  <a:schemeClr val="tx2"/>
                </a:solidFill>
              </a:rPr>
              <a:t>Pronoide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>
                <a:solidFill>
                  <a:schemeClr val="tx2"/>
                </a:solidFill>
              </a:rPr>
              <a:t>since</a:t>
            </a:r>
            <a:r>
              <a:rPr lang="es-ES_tradnl" sz="2800" dirty="0">
                <a:solidFill>
                  <a:schemeClr val="tx2"/>
                </a:solidFill>
              </a:rPr>
              <a:t> 2003</a:t>
            </a:r>
          </a:p>
          <a:p>
            <a:r>
              <a:rPr lang="es-ES_tradnl" sz="2800" dirty="0">
                <a:solidFill>
                  <a:schemeClr val="tx2"/>
                </a:solidFill>
              </a:rPr>
              <a:t>Java &amp; Friends </a:t>
            </a:r>
            <a:r>
              <a:rPr lang="es-ES_tradnl" sz="2800" dirty="0" err="1">
                <a:solidFill>
                  <a:schemeClr val="tx2"/>
                </a:solidFill>
              </a:rPr>
              <a:t>Trainer</a:t>
            </a:r>
            <a:endParaRPr lang="es-ES_tradnl" sz="2800" dirty="0">
              <a:solidFill>
                <a:schemeClr val="tx2"/>
              </a:solidFill>
            </a:endParaRPr>
          </a:p>
          <a:p>
            <a:r>
              <a:rPr lang="es-ES_tradnl" sz="2800" dirty="0" err="1">
                <a:solidFill>
                  <a:schemeClr val="tx2"/>
                </a:solidFill>
              </a:rPr>
              <a:t>Doing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>
                <a:solidFill>
                  <a:schemeClr val="tx2"/>
                </a:solidFill>
              </a:rPr>
              <a:t>things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>
                <a:solidFill>
                  <a:schemeClr val="tx2"/>
                </a:solidFill>
              </a:rPr>
              <a:t>with</a:t>
            </a:r>
            <a:r>
              <a:rPr lang="es-ES_tradnl" sz="2800" dirty="0">
                <a:solidFill>
                  <a:schemeClr val="tx2"/>
                </a:solidFill>
              </a:rPr>
              <a:t> Java </a:t>
            </a:r>
            <a:r>
              <a:rPr lang="es-ES_tradnl" sz="2800" dirty="0" err="1">
                <a:solidFill>
                  <a:schemeClr val="tx2"/>
                </a:solidFill>
              </a:rPr>
              <a:t>from</a:t>
            </a:r>
            <a:r>
              <a:rPr lang="es-ES_tradnl" sz="2800" dirty="0">
                <a:solidFill>
                  <a:schemeClr val="tx2"/>
                </a:solidFill>
              </a:rPr>
              <a:t> 1999 </a:t>
            </a:r>
            <a:r>
              <a:rPr lang="es-ES_tradnl" sz="2800" dirty="0" err="1">
                <a:solidFill>
                  <a:schemeClr val="tx2"/>
                </a:solidFill>
              </a:rPr>
              <a:t>on</a:t>
            </a:r>
            <a:endParaRPr lang="es-ES_tradnl" sz="2800" dirty="0">
              <a:solidFill>
                <a:schemeClr val="tx2"/>
              </a:solidFill>
            </a:endParaRPr>
          </a:p>
          <a:p>
            <a:r>
              <a:rPr lang="es-ES_tradnl" sz="2800" dirty="0" err="1">
                <a:solidFill>
                  <a:schemeClr val="tx2"/>
                </a:solidFill>
              </a:rPr>
              <a:t>Computer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>
                <a:solidFill>
                  <a:schemeClr val="tx2"/>
                </a:solidFill>
              </a:rPr>
              <a:t>Engineer</a:t>
            </a:r>
            <a:endParaRPr lang="es-ES_tradnl" sz="2800" dirty="0">
              <a:solidFill>
                <a:schemeClr val="tx2"/>
              </a:solidFill>
            </a:endParaRPr>
          </a:p>
          <a:p>
            <a:r>
              <a:rPr lang="es-ES_tradnl" sz="2800" dirty="0" err="1">
                <a:solidFill>
                  <a:schemeClr val="tx2"/>
                </a:solidFill>
              </a:rPr>
              <a:t>Happily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>
                <a:solidFill>
                  <a:schemeClr val="tx2"/>
                </a:solidFill>
              </a:rPr>
              <a:t>married</a:t>
            </a:r>
            <a:r>
              <a:rPr lang="es-ES_tradnl" sz="2800" dirty="0">
                <a:solidFill>
                  <a:schemeClr val="tx2"/>
                </a:solidFill>
              </a:rPr>
              <a:t> and </a:t>
            </a:r>
            <a:r>
              <a:rPr lang="es-ES_tradnl" sz="2800" dirty="0" err="1">
                <a:solidFill>
                  <a:schemeClr val="tx2"/>
                </a:solidFill>
              </a:rPr>
              <a:t>proud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>
                <a:solidFill>
                  <a:schemeClr val="tx2"/>
                </a:solidFill>
              </a:rPr>
              <a:t>father</a:t>
            </a:r>
            <a:r>
              <a:rPr lang="es-ES_tradnl" sz="2800" dirty="0">
                <a:solidFill>
                  <a:schemeClr val="tx2"/>
                </a:solidFill>
              </a:rPr>
              <a:t> of </a:t>
            </a:r>
            <a:r>
              <a:rPr lang="es-ES_tradnl" sz="2800" dirty="0" err="1">
                <a:solidFill>
                  <a:schemeClr val="tx2"/>
                </a:solidFill>
              </a:rPr>
              <a:t>two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>
                <a:solidFill>
                  <a:schemeClr val="tx2"/>
                </a:solidFill>
              </a:rPr>
              <a:t>children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>
                <a:solidFill>
                  <a:schemeClr val="tx2"/>
                </a:solidFill>
              </a:rPr>
              <a:t>who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>
                <a:solidFill>
                  <a:schemeClr val="tx2"/>
                </a:solidFill>
              </a:rPr>
              <a:t>love</a:t>
            </a:r>
            <a:r>
              <a:rPr lang="es-ES_tradnl" sz="2800" dirty="0">
                <a:solidFill>
                  <a:schemeClr val="tx2"/>
                </a:solidFill>
              </a:rPr>
              <a:t> </a:t>
            </a:r>
            <a:r>
              <a:rPr lang="es-ES_tradnl" sz="2800" dirty="0" err="1" smtClean="0">
                <a:solidFill>
                  <a:schemeClr val="tx2"/>
                </a:solidFill>
              </a:rPr>
              <a:t>all</a:t>
            </a:r>
            <a:r>
              <a:rPr lang="es-ES_tradnl" sz="2800" dirty="0" smtClean="0">
                <a:solidFill>
                  <a:schemeClr val="tx2"/>
                </a:solidFill>
              </a:rPr>
              <a:t> </a:t>
            </a:r>
            <a:r>
              <a:rPr lang="es-ES_tradnl" sz="2800" dirty="0" err="1" smtClean="0">
                <a:solidFill>
                  <a:schemeClr val="tx2"/>
                </a:solidFill>
              </a:rPr>
              <a:t>Sesase</a:t>
            </a:r>
            <a:r>
              <a:rPr lang="es-ES_tradnl" sz="2800" dirty="0" smtClean="0">
                <a:solidFill>
                  <a:schemeClr val="tx2"/>
                </a:solidFill>
              </a:rPr>
              <a:t> </a:t>
            </a:r>
            <a:r>
              <a:rPr lang="es-ES_tradnl" sz="2800" dirty="0">
                <a:solidFill>
                  <a:schemeClr val="tx2"/>
                </a:solidFill>
              </a:rPr>
              <a:t>Street </a:t>
            </a:r>
            <a:r>
              <a:rPr lang="es-ES_tradnl" sz="2800" dirty="0" err="1" smtClean="0">
                <a:solidFill>
                  <a:schemeClr val="tx2"/>
                </a:solidFill>
              </a:rPr>
              <a:t>stuff</a:t>
            </a:r>
            <a:r>
              <a:rPr lang="es-ES_tradnl" sz="2800" dirty="0"/>
              <a:t/>
            </a:r>
            <a:br>
              <a:rPr lang="es-ES_tradnl" sz="2800" dirty="0"/>
            </a:br>
            <a:endParaRPr lang="es-ES_tradnl" sz="2000" i="1" dirty="0" smtClean="0"/>
          </a:p>
          <a:p>
            <a:endParaRPr lang="es-ES_tradnl" sz="2400" i="1" dirty="0"/>
          </a:p>
          <a:p>
            <a:endParaRPr lang="es-ES" dirty="0"/>
          </a:p>
        </p:txBody>
      </p:sp>
      <p:pic>
        <p:nvPicPr>
          <p:cNvPr id="4" name="Picture 2" descr="C:\Users\Bartolo\Desktop\fernand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07" y="965916"/>
            <a:ext cx="998567" cy="998567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scontent-a-cdg.xx.fbcdn.net/hphotos-prn2/t31.0-8/1149087_10200939384339306_2071967743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917" y="4377446"/>
            <a:ext cx="2945261" cy="22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fbcdn-sphotos-b-a.akamaihd.net/hphotos-ak-ash3/t1.0-9/1094762_10200939383659289_751081743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5" y="4377446"/>
            <a:ext cx="2934141" cy="220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1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smtClean="0">
                <a:solidFill>
                  <a:schemeClr val="tx2"/>
                </a:solidFill>
              </a:rPr>
              <a:t>Extra </a:t>
            </a:r>
            <a:r>
              <a:rPr lang="es-ES_tradnl" sz="3200" b="1" dirty="0" err="1" smtClean="0">
                <a:solidFill>
                  <a:schemeClr val="tx2"/>
                </a:solidFill>
              </a:rPr>
              <a:t>ball</a:t>
            </a:r>
            <a:r>
              <a:rPr lang="es-ES_tradnl" sz="3200" b="1" dirty="0" smtClean="0"/>
              <a:t>: </a:t>
            </a:r>
            <a:r>
              <a:rPr lang="en-US" sz="3200" b="1" dirty="0" smtClean="0"/>
              <a:t>Spock test!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25"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let’s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write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some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specs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samples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unit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integration</a:t>
            </a:r>
            <a:endParaRPr lang="es-E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9" y="1576553"/>
            <a:ext cx="7035114" cy="5299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666" y="3704398"/>
            <a:ext cx="2374333" cy="31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4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smtClean="0">
                <a:solidFill>
                  <a:schemeClr val="tx2"/>
                </a:solidFill>
              </a:rPr>
              <a:t>Extra </a:t>
            </a:r>
            <a:r>
              <a:rPr lang="es-ES_tradnl" sz="3200" b="1" dirty="0" err="1" smtClean="0">
                <a:solidFill>
                  <a:schemeClr val="tx2"/>
                </a:solidFill>
              </a:rPr>
              <a:t>ball</a:t>
            </a:r>
            <a:r>
              <a:rPr lang="es-ES_tradnl" sz="3200" b="1" dirty="0" smtClean="0"/>
              <a:t>: </a:t>
            </a:r>
            <a:r>
              <a:rPr lang="en-US" sz="3200" b="1" dirty="0" smtClean="0"/>
              <a:t>Spock test!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9021650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26"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let’s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write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some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specs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samples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for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unit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integration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and run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them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>
                <a:solidFill>
                  <a:schemeClr val="tx2"/>
                </a:solidFill>
              </a:rPr>
              <a:t>test-app :</a:t>
            </a:r>
            <a:r>
              <a:rPr lang="es-ES" b="1" dirty="0" err="1">
                <a:solidFill>
                  <a:schemeClr val="tx2"/>
                </a:solidFill>
              </a:rPr>
              <a:t>spock</a:t>
            </a: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46" y="2261220"/>
            <a:ext cx="8293738" cy="3793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869" y="1829066"/>
            <a:ext cx="3203212" cy="18244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869" y="4733670"/>
            <a:ext cx="3793446" cy="21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235" y="2402807"/>
            <a:ext cx="3200400" cy="4327666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b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We're</a:t>
            </a:r>
            <a:r>
              <a:rPr lang="es-ES_tradnl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done!</a:t>
            </a:r>
            <a:endParaRPr lang="es-ES" dirty="0"/>
          </a:p>
        </p:txBody>
      </p:sp>
      <p:sp>
        <p:nvSpPr>
          <p:cNvPr id="6" name="Cloud Callout 5"/>
          <p:cNvSpPr/>
          <p:nvPr/>
        </p:nvSpPr>
        <p:spPr>
          <a:xfrm>
            <a:off x="379380" y="859080"/>
            <a:ext cx="7293690" cy="3322748"/>
          </a:xfrm>
          <a:prstGeom prst="cloudCallout">
            <a:avLst>
              <a:gd name="adj1" fmla="val 43054"/>
              <a:gd name="adj2" fmla="val 338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 smtClean="0"/>
              <a:t>I </a:t>
            </a:r>
            <a:r>
              <a:rPr lang="es-ES_tradnl" sz="2800" b="1" dirty="0" err="1" smtClean="0"/>
              <a:t>wish</a:t>
            </a:r>
            <a:r>
              <a:rPr lang="es-ES_tradnl" sz="2800" b="1" dirty="0" smtClean="0"/>
              <a:t> i </a:t>
            </a:r>
            <a:r>
              <a:rPr lang="es-ES_tradnl" sz="2800" b="1" dirty="0" err="1" smtClean="0"/>
              <a:t>would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have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had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this</a:t>
            </a:r>
            <a:r>
              <a:rPr lang="es-ES_tradnl" sz="2800" b="1" dirty="0" smtClean="0"/>
              <a:t> app 4 </a:t>
            </a:r>
            <a:r>
              <a:rPr lang="es-ES_tradnl" sz="2800" b="1" dirty="0" err="1" smtClean="0"/>
              <a:t>years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ago</a:t>
            </a:r>
            <a:r>
              <a:rPr lang="es-ES_tradnl" sz="2800" b="1" dirty="0" smtClean="0"/>
              <a:t>… </a:t>
            </a:r>
            <a:r>
              <a:rPr lang="es-ES_tradnl" sz="2800" b="1" dirty="0" err="1" smtClean="0"/>
              <a:t>Meanwhile</a:t>
            </a:r>
            <a:r>
              <a:rPr lang="es-ES_tradnl" sz="2800" b="1" dirty="0" smtClean="0"/>
              <a:t> at </a:t>
            </a:r>
            <a:r>
              <a:rPr lang="es-ES_tradnl" sz="2800" b="1" dirty="0" err="1" smtClean="0"/>
              <a:t>the</a:t>
            </a:r>
            <a:r>
              <a:rPr lang="es-ES_tradnl" sz="2800" b="1" dirty="0" smtClean="0"/>
              <a:t> time </a:t>
            </a:r>
            <a:r>
              <a:rPr lang="es-ES_tradnl" sz="2800" b="1" dirty="0" err="1" smtClean="0"/>
              <a:t>being</a:t>
            </a:r>
            <a:r>
              <a:rPr lang="es-ES_tradnl" sz="2800" b="1" dirty="0" smtClean="0"/>
              <a:t> a new </a:t>
            </a:r>
            <a:r>
              <a:rPr lang="es-ES_tradnl" sz="2800" b="1" dirty="0" err="1" smtClean="0"/>
              <a:t>period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begins</a:t>
            </a:r>
            <a:r>
              <a:rPr lang="es-ES_tradnl" sz="2800" b="1" dirty="0" smtClean="0"/>
              <a:t>: </a:t>
            </a:r>
            <a:r>
              <a:rPr lang="es-ES_tradnl" sz="2800" b="1" dirty="0" err="1" smtClean="0"/>
              <a:t>Superheroes</a:t>
            </a:r>
            <a:r>
              <a:rPr lang="es-ES_tradnl" sz="2800" b="1" dirty="0" smtClean="0"/>
              <a:t> </a:t>
            </a:r>
            <a:r>
              <a:rPr lang="es-ES_tradnl" sz="2800" b="1" dirty="0"/>
              <a:t>and </a:t>
            </a:r>
            <a:r>
              <a:rPr lang="es-ES_tradnl" sz="2800" b="1" dirty="0" err="1" smtClean="0"/>
              <a:t>fairies</a:t>
            </a:r>
            <a:r>
              <a:rPr lang="es-ES_tradnl" sz="2800" b="1" dirty="0" smtClean="0"/>
              <a:t>, </a:t>
            </a:r>
            <a:r>
              <a:rPr lang="es-ES_tradnl" sz="2800" b="1" dirty="0" err="1" smtClean="0"/>
              <a:t>but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that</a:t>
            </a:r>
            <a:r>
              <a:rPr lang="es-ES_tradnl" sz="2800" b="1" dirty="0"/>
              <a:t> </a:t>
            </a:r>
            <a:r>
              <a:rPr lang="es-ES_tradnl" sz="2800" b="1" dirty="0" err="1" smtClean="0"/>
              <a:t>remains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for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the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next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year</a:t>
            </a:r>
            <a:r>
              <a:rPr lang="es-ES_tradnl" sz="2800" b="1" dirty="0" smtClean="0"/>
              <a:t> </a:t>
            </a:r>
            <a:r>
              <a:rPr lang="es-ES_tradnl" sz="2800" b="1" dirty="0" err="1" smtClean="0"/>
              <a:t>greach</a:t>
            </a:r>
            <a:r>
              <a:rPr lang="es-ES_tradnl" sz="2800" b="1" dirty="0" smtClean="0"/>
              <a:t>…</a:t>
            </a:r>
            <a:endParaRPr lang="es-E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80" y="4320807"/>
            <a:ext cx="3706238" cy="240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b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r>
              <a:rPr lang="es-ES_tradnl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s-ES_tradnl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262" y="1600200"/>
            <a:ext cx="6678538" cy="4525963"/>
          </a:xfrm>
        </p:spPr>
        <p:txBody>
          <a:bodyPr/>
          <a:lstStyle/>
          <a:p>
            <a:r>
              <a:rPr lang="es-ES_tradnl" b="1" dirty="0" smtClean="0"/>
              <a:t>@</a:t>
            </a:r>
            <a:r>
              <a:rPr lang="es-ES_tradnl" b="1" dirty="0" err="1" smtClean="0"/>
              <a:t>pronoide_fer</a:t>
            </a:r>
            <a:endParaRPr lang="es-ES_tradnl" b="1" dirty="0" smtClean="0"/>
          </a:p>
          <a:p>
            <a:r>
              <a:rPr lang="es-ES_tradnl" b="1" dirty="0">
                <a:hlinkClick r:id="rId2"/>
              </a:rPr>
              <a:t>https://github.com/fredondo/</a:t>
            </a:r>
            <a:endParaRPr lang="es-ES_tradnl" b="1" dirty="0"/>
          </a:p>
          <a:p>
            <a:r>
              <a:rPr lang="es-ES_tradnl" b="1" dirty="0" smtClean="0">
                <a:hlinkClick r:id="rId3"/>
              </a:rPr>
              <a:t>fredondo@pronoide.com</a:t>
            </a:r>
            <a:endParaRPr lang="es-ES_tradnl" b="1" dirty="0" smtClean="0"/>
          </a:p>
          <a:p>
            <a:r>
              <a:rPr lang="es-ES_tradnl" b="1" dirty="0" smtClean="0">
                <a:hlinkClick r:id="rId4"/>
              </a:rPr>
              <a:t>http://pronoide.com</a:t>
            </a:r>
            <a:endParaRPr lang="es-ES_tradnl" b="1" dirty="0" smtClean="0"/>
          </a:p>
          <a:p>
            <a:r>
              <a:rPr lang="es-ES_tradnl" b="1" dirty="0" smtClean="0">
                <a:hlinkClick r:id="rId5"/>
              </a:rPr>
              <a:t>http://blog.pronoide.es</a:t>
            </a:r>
            <a:endParaRPr lang="es-ES_tradnl" b="1" dirty="0" smtClean="0"/>
          </a:p>
          <a:p>
            <a:endParaRPr lang="es-ES_tradnl" b="1" dirty="0" smtClean="0"/>
          </a:p>
          <a:p>
            <a:endParaRPr lang="es-ES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00" y="6126163"/>
            <a:ext cx="3249299" cy="72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2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43944"/>
          </a:xfrm>
        </p:spPr>
        <p:txBody>
          <a:bodyPr>
            <a:normAutofit/>
          </a:bodyPr>
          <a:lstStyle/>
          <a:p>
            <a:r>
              <a:rPr lang="es-ES" sz="3600" b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Brief</a:t>
            </a:r>
            <a:r>
              <a:rPr lang="es-ES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3600" b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s-E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10" y="965916"/>
            <a:ext cx="5519488" cy="57954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s-ES" dirty="0" smtClean="0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r>
              <a:rPr lang="es-ES" b="1" dirty="0" err="1" smtClean="0">
                <a:solidFill>
                  <a:schemeClr val="tx2"/>
                </a:solidFill>
              </a:rPr>
              <a:t>Just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another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grails</a:t>
            </a:r>
            <a:r>
              <a:rPr lang="es-ES" b="1" dirty="0" smtClean="0">
                <a:solidFill>
                  <a:schemeClr val="tx2"/>
                </a:solidFill>
              </a:rPr>
              <a:t> workshop (</a:t>
            </a:r>
            <a:r>
              <a:rPr lang="es-ES" b="1" dirty="0" err="1" smtClean="0">
                <a:solidFill>
                  <a:schemeClr val="tx2"/>
                </a:solidFill>
              </a:rPr>
              <a:t>jagw</a:t>
            </a:r>
            <a:r>
              <a:rPr lang="es-ES" b="1" dirty="0" smtClean="0">
                <a:solidFill>
                  <a:schemeClr val="tx2"/>
                </a:solidFill>
              </a:rPr>
              <a:t>)? </a:t>
            </a:r>
          </a:p>
          <a:p>
            <a:pPr>
              <a:buFontTx/>
              <a:buChar char="-"/>
            </a:pPr>
            <a:r>
              <a:rPr lang="es-ES" b="1" dirty="0" smtClean="0">
                <a:solidFill>
                  <a:schemeClr val="tx2"/>
                </a:solidFill>
              </a:rPr>
              <a:t>Yes </a:t>
            </a:r>
            <a:r>
              <a:rPr lang="es-ES" b="1" dirty="0" err="1" smtClean="0">
                <a:solidFill>
                  <a:schemeClr val="tx2"/>
                </a:solidFill>
              </a:rPr>
              <a:t>indeed</a:t>
            </a:r>
            <a:r>
              <a:rPr lang="es-ES" b="1" dirty="0" smtClean="0">
                <a:solidFill>
                  <a:schemeClr val="tx2"/>
                </a:solidFill>
              </a:rPr>
              <a:t>!, </a:t>
            </a:r>
            <a:r>
              <a:rPr lang="es-ES" b="1" dirty="0" err="1" smtClean="0">
                <a:solidFill>
                  <a:schemeClr val="tx2"/>
                </a:solidFill>
              </a:rPr>
              <a:t>but</a:t>
            </a:r>
            <a:r>
              <a:rPr lang="es-ES" b="1" dirty="0" smtClean="0">
                <a:solidFill>
                  <a:schemeClr val="tx2"/>
                </a:solidFill>
              </a:rPr>
              <a:t>:</a:t>
            </a:r>
            <a:endParaRPr lang="es-ES" b="1" dirty="0">
              <a:solidFill>
                <a:schemeClr val="tx2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s-ES" dirty="0" err="1" smtClean="0">
                <a:solidFill>
                  <a:schemeClr val="tx2"/>
                </a:solidFill>
                <a:sym typeface="Symbol"/>
              </a:rPr>
              <a:t>We’ll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leverage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grails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2</a:t>
            </a:r>
          </a:p>
          <a:p>
            <a:pPr lvl="1">
              <a:buFont typeface="Arial" pitchFamily="34" charset="0"/>
              <a:buChar char="•"/>
            </a:pPr>
            <a:r>
              <a:rPr lang="es-ES" dirty="0" err="1" smtClean="0">
                <a:solidFill>
                  <a:schemeClr val="tx2"/>
                </a:solidFill>
                <a:sym typeface="Symbol"/>
              </a:rPr>
              <a:t>We’ll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use TDD and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we’re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going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to do a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lot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of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tests</a:t>
            </a:r>
            <a:endParaRPr lang="es-ES" dirty="0" smtClean="0">
              <a:solidFill>
                <a:schemeClr val="tx2"/>
              </a:solidFill>
              <a:sym typeface="Symbol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  <a:sym typeface="Symbol"/>
              </a:rPr>
              <a:t>We’ll deal with the whole app code</a:t>
            </a:r>
            <a:endParaRPr lang="es-ES" dirty="0" smtClean="0">
              <a:solidFill>
                <a:schemeClr val="tx2"/>
              </a:solidFill>
              <a:sym typeface="Symbol"/>
            </a:endParaRPr>
          </a:p>
          <a:p>
            <a:pPr lvl="1">
              <a:buFont typeface="Arial" pitchFamily="34" charset="0"/>
              <a:buChar char="•"/>
            </a:pPr>
            <a:r>
              <a:rPr lang="es-ES" dirty="0" err="1" smtClean="0">
                <a:solidFill>
                  <a:schemeClr val="tx2"/>
                </a:solidFill>
                <a:sym typeface="Symbol"/>
              </a:rPr>
              <a:t>We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won’t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do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Scaffolding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 ;)</a:t>
            </a:r>
          </a:p>
          <a:p>
            <a:pPr lvl="1">
              <a:buFont typeface="Arial" pitchFamily="34" charset="0"/>
              <a:buChar char="•"/>
            </a:pPr>
            <a:r>
              <a:rPr lang="es-ES" dirty="0" smtClean="0">
                <a:solidFill>
                  <a:schemeClr val="tx2"/>
                </a:solidFill>
                <a:sym typeface="Symbol"/>
              </a:rPr>
              <a:t>No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plugins</a:t>
            </a:r>
            <a:r>
              <a:rPr lang="es-ES" dirty="0" smtClean="0">
                <a:solidFill>
                  <a:schemeClr val="tx2"/>
                </a:solidFill>
                <a:sym typeface="Symbol"/>
              </a:rPr>
              <a:t> are </a:t>
            </a:r>
            <a:r>
              <a:rPr lang="es-ES" dirty="0" err="1" smtClean="0">
                <a:solidFill>
                  <a:schemeClr val="tx2"/>
                </a:solidFill>
                <a:sym typeface="Symbol"/>
              </a:rPr>
              <a:t>necessary</a:t>
            </a:r>
            <a:r>
              <a:rPr lang="es-ES" dirty="0" smtClean="0">
                <a:solidFill>
                  <a:schemeClr val="accent2"/>
                </a:solidFill>
                <a:sym typeface="Symbol"/>
              </a:rPr>
              <a:t/>
            </a:r>
            <a:br>
              <a:rPr lang="es-ES" dirty="0" smtClean="0">
                <a:solidFill>
                  <a:schemeClr val="accent2"/>
                </a:solidFill>
                <a:sym typeface="Symbol"/>
              </a:rPr>
            </a:br>
            <a:endParaRPr lang="es-ES" dirty="0" smtClean="0">
              <a:solidFill>
                <a:schemeClr val="accent2"/>
              </a:solidFill>
              <a:sym typeface="Symbol"/>
            </a:endParaRPr>
          </a:p>
          <a:p>
            <a:pPr lvl="1">
              <a:buFont typeface="Courier New" pitchFamily="49" charset="0"/>
              <a:buChar char="o"/>
            </a:pPr>
            <a:endParaRPr lang="es-ES" sz="2400" dirty="0" smtClean="0">
              <a:sym typeface="Symbol"/>
            </a:endParaRPr>
          </a:p>
          <a:p>
            <a:pPr lvl="1">
              <a:buFont typeface="Courier New" pitchFamily="49" charset="0"/>
              <a:buChar char="o"/>
            </a:pPr>
            <a:endParaRPr lang="es-ES" sz="2400" dirty="0" smtClean="0">
              <a:sym typeface="Symbol"/>
            </a:endParaRPr>
          </a:p>
          <a:p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759" y="2230964"/>
            <a:ext cx="3635061" cy="45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b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</a:t>
            </a:r>
            <a:r>
              <a:rPr lang="es-ES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3600" b="1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es-ES" sz="3600" b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</a:t>
            </a:r>
            <a:endParaRPr lang="es-ES" sz="3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5916"/>
            <a:ext cx="9259909" cy="5795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_tradnl" b="1" dirty="0" err="1" smtClean="0">
                <a:solidFill>
                  <a:schemeClr val="tx2"/>
                </a:solidFill>
              </a:rPr>
              <a:t>Before</a:t>
            </a:r>
            <a:r>
              <a:rPr lang="es-ES_tradnl" b="1" dirty="0" smtClean="0">
                <a:solidFill>
                  <a:schemeClr val="tx2"/>
                </a:solidFill>
              </a:rPr>
              <a:t> </a:t>
            </a:r>
            <a:r>
              <a:rPr lang="es-ES_tradnl" b="1" dirty="0" err="1" smtClean="0">
                <a:solidFill>
                  <a:schemeClr val="tx2"/>
                </a:solidFill>
              </a:rPr>
              <a:t>start</a:t>
            </a:r>
            <a:r>
              <a:rPr lang="es-ES_tradnl" b="1" dirty="0" smtClean="0">
                <a:solidFill>
                  <a:schemeClr val="tx2"/>
                </a:solidFill>
              </a:rPr>
              <a:t>, </a:t>
            </a:r>
            <a:r>
              <a:rPr lang="es-ES_tradnl" b="1" dirty="0" err="1" smtClean="0">
                <a:solidFill>
                  <a:schemeClr val="tx2"/>
                </a:solidFill>
              </a:rPr>
              <a:t>you</a:t>
            </a:r>
            <a:r>
              <a:rPr lang="es-ES_tradnl" b="1" dirty="0" smtClean="0">
                <a:solidFill>
                  <a:schemeClr val="tx2"/>
                </a:solidFill>
              </a:rPr>
              <a:t> </a:t>
            </a:r>
            <a:r>
              <a:rPr lang="es-ES_tradnl" b="1" dirty="0" err="1" smtClean="0">
                <a:solidFill>
                  <a:schemeClr val="tx2"/>
                </a:solidFill>
              </a:rPr>
              <a:t>have</a:t>
            </a:r>
            <a:r>
              <a:rPr lang="es-ES_tradnl" b="1" dirty="0" smtClean="0">
                <a:solidFill>
                  <a:schemeClr val="tx2"/>
                </a:solidFill>
              </a:rPr>
              <a:t> to…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sz="3100" dirty="0" err="1" smtClean="0">
                <a:solidFill>
                  <a:schemeClr val="tx2"/>
                </a:solidFill>
              </a:rPr>
              <a:t>Install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b="1" dirty="0" err="1" smtClean="0">
                <a:solidFill>
                  <a:schemeClr val="tx2"/>
                </a:solidFill>
              </a:rPr>
              <a:t>git</a:t>
            </a:r>
            <a:r>
              <a:rPr lang="es-ES_tradnl" sz="3100" b="1" dirty="0" smtClean="0">
                <a:solidFill>
                  <a:schemeClr val="tx2"/>
                </a:solidFill>
              </a:rPr>
              <a:t> </a:t>
            </a:r>
            <a:r>
              <a:rPr lang="es-ES_tradnl" sz="3100" dirty="0" smtClean="0">
                <a:solidFill>
                  <a:schemeClr val="tx2"/>
                </a:solidFill>
              </a:rPr>
              <a:t>in </a:t>
            </a:r>
            <a:r>
              <a:rPr lang="es-ES_tradnl" sz="3100" dirty="0" err="1" smtClean="0">
                <a:solidFill>
                  <a:schemeClr val="tx2"/>
                </a:solidFill>
              </a:rPr>
              <a:t>your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computer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>
                <a:solidFill>
                  <a:schemeClr val="tx2"/>
                </a:solidFill>
              </a:rPr>
              <a:t/>
            </a:r>
            <a:br>
              <a:rPr lang="es-ES_tradnl" sz="3100" dirty="0">
                <a:solidFill>
                  <a:schemeClr val="tx2"/>
                </a:solidFill>
              </a:rPr>
            </a:br>
            <a:r>
              <a:rPr lang="es-ES_tradnl" sz="2000" dirty="0">
                <a:solidFill>
                  <a:schemeClr val="tx2"/>
                </a:solidFill>
                <a:hlinkClick r:id="rId3"/>
              </a:rPr>
              <a:t>http://</a:t>
            </a:r>
            <a:r>
              <a:rPr lang="es-ES_tradnl" sz="2000" dirty="0" smtClean="0">
                <a:solidFill>
                  <a:schemeClr val="tx2"/>
                </a:solidFill>
                <a:hlinkClick r:id="rId3"/>
              </a:rPr>
              <a:t>git-scm.com/book/en/Getting-Started-Installing-Git</a:t>
            </a:r>
            <a:endParaRPr lang="es-ES_tradnl" sz="2000" dirty="0" smtClean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3100" dirty="0" err="1" smtClean="0">
                <a:solidFill>
                  <a:schemeClr val="tx2"/>
                </a:solidFill>
              </a:rPr>
              <a:t>Install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b="1" dirty="0" err="1" smtClean="0">
                <a:solidFill>
                  <a:schemeClr val="tx2"/>
                </a:solidFill>
              </a:rPr>
              <a:t>jruby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or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b="1" dirty="0" err="1" smtClean="0">
                <a:solidFill>
                  <a:schemeClr val="tx2"/>
                </a:solidFill>
              </a:rPr>
              <a:t>ruby</a:t>
            </a:r>
            <a:r>
              <a:rPr lang="es-ES_tradnl" sz="3100" dirty="0">
                <a:solidFill>
                  <a:schemeClr val="tx2"/>
                </a:solidFill>
              </a:rPr>
              <a:t/>
            </a:r>
            <a:br>
              <a:rPr lang="es-ES_tradnl" sz="3100" dirty="0">
                <a:solidFill>
                  <a:schemeClr val="tx2"/>
                </a:solidFill>
              </a:rPr>
            </a:br>
            <a:r>
              <a:rPr lang="es-ES_tradnl" sz="2100" dirty="0">
                <a:solidFill>
                  <a:schemeClr val="tx2"/>
                </a:solidFill>
                <a:hlinkClick r:id="rId4"/>
              </a:rPr>
              <a:t>http://jruby.org/getting-started</a:t>
            </a:r>
            <a:r>
              <a:rPr lang="es-ES_tradnl" sz="3100" dirty="0">
                <a:solidFill>
                  <a:schemeClr val="tx2"/>
                </a:solidFill>
              </a:rPr>
              <a:t/>
            </a:r>
            <a:br>
              <a:rPr lang="es-ES_tradnl" sz="3100" dirty="0">
                <a:solidFill>
                  <a:schemeClr val="tx2"/>
                </a:solidFill>
              </a:rPr>
            </a:br>
            <a:r>
              <a:rPr lang="es-ES_tradnl" sz="2000" dirty="0" smtClean="0">
                <a:solidFill>
                  <a:schemeClr val="tx2"/>
                </a:solidFill>
                <a:hlinkClick r:id="rId5"/>
              </a:rPr>
              <a:t>https</a:t>
            </a:r>
            <a:r>
              <a:rPr lang="es-ES_tradnl" sz="2000" dirty="0">
                <a:solidFill>
                  <a:schemeClr val="tx2"/>
                </a:solidFill>
                <a:hlinkClick r:id="rId5"/>
              </a:rPr>
              <a:t>://www.ruby-lang.org/en/installation</a:t>
            </a:r>
            <a:r>
              <a:rPr lang="es-ES_tradnl" sz="2000" dirty="0" smtClean="0">
                <a:solidFill>
                  <a:schemeClr val="tx2"/>
                </a:solidFill>
                <a:hlinkClick r:id="rId5"/>
              </a:rPr>
              <a:t>/</a:t>
            </a:r>
            <a:endParaRPr lang="es-ES_tradnl" sz="2000" dirty="0" smtClean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3100" dirty="0" err="1" smtClean="0">
                <a:solidFill>
                  <a:schemeClr val="tx2"/>
                </a:solidFill>
              </a:rPr>
              <a:t>Install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b="1" dirty="0" err="1" smtClean="0">
                <a:solidFill>
                  <a:schemeClr val="tx2"/>
                </a:solidFill>
              </a:rPr>
              <a:t>git</a:t>
            </a:r>
            <a:r>
              <a:rPr lang="es-ES_tradnl" sz="3100" b="1" dirty="0" smtClean="0">
                <a:solidFill>
                  <a:schemeClr val="tx2"/>
                </a:solidFill>
              </a:rPr>
              <a:t> </a:t>
            </a:r>
            <a:r>
              <a:rPr lang="es-ES_tradnl" sz="3100" b="1" dirty="0" err="1" smtClean="0">
                <a:solidFill>
                  <a:schemeClr val="tx2"/>
                </a:solidFill>
              </a:rPr>
              <a:t>presenter</a:t>
            </a:r>
            <a:r>
              <a:rPr lang="es-ES_tradnl" sz="3100" b="1" dirty="0">
                <a:solidFill>
                  <a:schemeClr val="tx2"/>
                </a:solidFill>
              </a:rPr>
              <a:t> </a:t>
            </a:r>
            <a:r>
              <a:rPr lang="es-ES_tradnl" sz="3100" dirty="0">
                <a:solidFill>
                  <a:schemeClr val="tx2"/>
                </a:solidFill>
              </a:rPr>
              <a:t>(</a:t>
            </a:r>
            <a:r>
              <a:rPr lang="es-ES_tradnl" sz="3100" b="1" dirty="0" err="1">
                <a:solidFill>
                  <a:schemeClr val="tx2"/>
                </a:solidFill>
              </a:rPr>
              <a:t>gem</a:t>
            </a:r>
            <a:r>
              <a:rPr lang="es-ES_tradnl" sz="3100" b="1" dirty="0">
                <a:solidFill>
                  <a:schemeClr val="tx2"/>
                </a:solidFill>
              </a:rPr>
              <a:t> </a:t>
            </a:r>
            <a:r>
              <a:rPr lang="es-ES_tradnl" sz="3100" b="1" dirty="0" err="1">
                <a:solidFill>
                  <a:schemeClr val="tx2"/>
                </a:solidFill>
              </a:rPr>
              <a:t>install</a:t>
            </a:r>
            <a:r>
              <a:rPr lang="es-ES_tradnl" sz="3100" b="1" dirty="0">
                <a:solidFill>
                  <a:schemeClr val="tx2"/>
                </a:solidFill>
              </a:rPr>
              <a:t> </a:t>
            </a:r>
            <a:r>
              <a:rPr lang="es-ES_tradnl" sz="3100" b="1" dirty="0" err="1">
                <a:solidFill>
                  <a:schemeClr val="tx2"/>
                </a:solidFill>
              </a:rPr>
              <a:t>git_presenter</a:t>
            </a:r>
            <a:r>
              <a:rPr lang="es-ES_tradnl" sz="3100" dirty="0">
                <a:solidFill>
                  <a:schemeClr val="tx2"/>
                </a:solidFill>
              </a:rPr>
              <a:t>)</a:t>
            </a:r>
            <a:endParaRPr lang="es-ES_tradnl" sz="3100" dirty="0" smtClean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3100" dirty="0" err="1" smtClean="0">
                <a:solidFill>
                  <a:schemeClr val="tx2"/>
                </a:solidFill>
              </a:rPr>
              <a:t>Download</a:t>
            </a:r>
            <a:r>
              <a:rPr lang="es-ES_tradnl" sz="3100" dirty="0">
                <a:solidFill>
                  <a:schemeClr val="tx2"/>
                </a:solidFill>
              </a:rPr>
              <a:t> </a:t>
            </a:r>
            <a:r>
              <a:rPr lang="es-ES_tradnl" sz="3100" b="1" dirty="0" err="1">
                <a:solidFill>
                  <a:schemeClr val="tx2"/>
                </a:solidFill>
              </a:rPr>
              <a:t>Groovy</a:t>
            </a:r>
            <a:r>
              <a:rPr lang="es-ES_tradnl" sz="3100" b="1" dirty="0">
                <a:solidFill>
                  <a:schemeClr val="tx2"/>
                </a:solidFill>
              </a:rPr>
              <a:t>/</a:t>
            </a:r>
            <a:r>
              <a:rPr lang="es-ES_tradnl" sz="3100" b="1" dirty="0" err="1">
                <a:solidFill>
                  <a:schemeClr val="tx2"/>
                </a:solidFill>
              </a:rPr>
              <a:t>Grails</a:t>
            </a:r>
            <a:r>
              <a:rPr lang="es-ES_tradnl" sz="3100" b="1" dirty="0">
                <a:solidFill>
                  <a:schemeClr val="tx2"/>
                </a:solidFill>
              </a:rPr>
              <a:t> </a:t>
            </a:r>
            <a:r>
              <a:rPr lang="es-ES_tradnl" sz="3100" b="1" dirty="0" err="1">
                <a:solidFill>
                  <a:schemeClr val="tx2"/>
                </a:solidFill>
              </a:rPr>
              <a:t>Tool</a:t>
            </a:r>
            <a:r>
              <a:rPr lang="es-ES_tradnl" sz="3100" b="1" dirty="0">
                <a:solidFill>
                  <a:schemeClr val="tx2"/>
                </a:solidFill>
              </a:rPr>
              <a:t> Suite  </a:t>
            </a:r>
            <a:r>
              <a:rPr lang="es-ES_tradnl" sz="3100" dirty="0">
                <a:solidFill>
                  <a:schemeClr val="tx2"/>
                </a:solidFill>
              </a:rPr>
              <a:t>3.4 </a:t>
            </a:r>
            <a:br>
              <a:rPr lang="es-ES_tradnl" sz="3100" dirty="0">
                <a:solidFill>
                  <a:schemeClr val="tx2"/>
                </a:solidFill>
              </a:rPr>
            </a:br>
            <a:r>
              <a:rPr lang="es-ES_tradnl" sz="2000" dirty="0">
                <a:solidFill>
                  <a:schemeClr val="tx2"/>
                </a:solidFill>
                <a:hlinkClick r:id="rId6"/>
              </a:rPr>
              <a:t>https://spring.io/tools/ggts/all</a:t>
            </a:r>
            <a:endParaRPr lang="es-ES_tradnl" sz="2000" dirty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_tradnl" sz="3100" dirty="0" err="1" smtClean="0">
                <a:solidFill>
                  <a:schemeClr val="tx2"/>
                </a:solidFill>
              </a:rPr>
              <a:t>Start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Groovy</a:t>
            </a:r>
            <a:r>
              <a:rPr lang="es-ES_tradnl" sz="3100" dirty="0" smtClean="0">
                <a:solidFill>
                  <a:schemeClr val="tx2"/>
                </a:solidFill>
              </a:rPr>
              <a:t>/</a:t>
            </a:r>
            <a:r>
              <a:rPr lang="es-ES_tradnl" sz="3100" dirty="0" err="1" smtClean="0">
                <a:solidFill>
                  <a:schemeClr val="tx2"/>
                </a:solidFill>
              </a:rPr>
              <a:t>Grails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Tool</a:t>
            </a:r>
            <a:r>
              <a:rPr lang="es-ES_tradnl" sz="3100" dirty="0" smtClean="0">
                <a:solidFill>
                  <a:schemeClr val="tx2"/>
                </a:solidFill>
              </a:rPr>
              <a:t> Suite  3.4 (GGTS) and </a:t>
            </a:r>
            <a:r>
              <a:rPr lang="es-ES_tradnl" sz="3100" dirty="0" err="1" smtClean="0">
                <a:solidFill>
                  <a:schemeClr val="tx2"/>
                </a:solidFill>
              </a:rPr>
              <a:t>choose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or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create</a:t>
            </a:r>
            <a:r>
              <a:rPr lang="es-ES_tradnl" sz="3100" dirty="0" smtClean="0">
                <a:solidFill>
                  <a:schemeClr val="tx2"/>
                </a:solidFill>
              </a:rPr>
              <a:t> a </a:t>
            </a:r>
            <a:r>
              <a:rPr lang="es-ES_tradnl" sz="3100" dirty="0" err="1" smtClean="0">
                <a:solidFill>
                  <a:schemeClr val="tx2"/>
                </a:solidFill>
              </a:rPr>
              <a:t>workspace</a:t>
            </a:r>
            <a:r>
              <a:rPr lang="es-ES_tradnl" sz="3100" dirty="0" smtClean="0">
                <a:solidFill>
                  <a:schemeClr val="tx2"/>
                </a:solidFill>
              </a:rPr>
              <a:t> (</a:t>
            </a:r>
            <a:r>
              <a:rPr lang="es-ES_tradnl" sz="3100" dirty="0" err="1" smtClean="0">
                <a:solidFill>
                  <a:schemeClr val="tx2"/>
                </a:solidFill>
              </a:rPr>
              <a:t>remember</a:t>
            </a:r>
            <a:r>
              <a:rPr lang="es-ES_tradnl" sz="3100" dirty="0" smtClean="0">
                <a:solidFill>
                  <a:schemeClr val="tx2"/>
                </a:solidFill>
              </a:rPr>
              <a:t> run </a:t>
            </a:r>
            <a:r>
              <a:rPr lang="es-ES_tradnl" sz="3100" dirty="0" err="1" smtClean="0">
                <a:solidFill>
                  <a:schemeClr val="tx2"/>
                </a:solidFill>
              </a:rPr>
              <a:t>it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with</a:t>
            </a:r>
            <a:r>
              <a:rPr lang="es-ES_tradnl" sz="3100" dirty="0" smtClean="0">
                <a:solidFill>
                  <a:schemeClr val="tx2"/>
                </a:solidFill>
              </a:rPr>
              <a:t> a JDK)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sz="3100" dirty="0" err="1">
                <a:solidFill>
                  <a:schemeClr val="tx2"/>
                </a:solidFill>
              </a:rPr>
              <a:t>Download</a:t>
            </a:r>
            <a:r>
              <a:rPr lang="es-ES_tradnl" sz="3100" dirty="0">
                <a:solidFill>
                  <a:schemeClr val="tx2"/>
                </a:solidFill>
              </a:rPr>
              <a:t> </a:t>
            </a:r>
            <a:r>
              <a:rPr lang="es-ES_tradnl" sz="2200" dirty="0">
                <a:solidFill>
                  <a:schemeClr val="tx2"/>
                </a:solidFill>
                <a:hlinkClick r:id="rId7"/>
              </a:rPr>
              <a:t>http://</a:t>
            </a:r>
            <a:r>
              <a:rPr lang="es-ES_tradnl" sz="2200" dirty="0" smtClean="0">
                <a:solidFill>
                  <a:schemeClr val="tx2"/>
                </a:solidFill>
                <a:hlinkClick r:id="rId7"/>
              </a:rPr>
              <a:t>pronoide.com/downloads/greach-workshop-2014.zip</a:t>
            </a:r>
            <a:r>
              <a:rPr lang="es-ES_tradnl" sz="2200" dirty="0" smtClean="0">
                <a:solidFill>
                  <a:schemeClr val="tx2"/>
                </a:solidFill>
              </a:rPr>
              <a:t> </a:t>
            </a:r>
            <a:r>
              <a:rPr lang="es-ES_tradnl" sz="3100" dirty="0">
                <a:solidFill>
                  <a:schemeClr val="tx2"/>
                </a:solidFill>
              </a:rPr>
              <a:t>and </a:t>
            </a:r>
            <a:r>
              <a:rPr lang="es-ES_tradnl" sz="3100" dirty="0" err="1">
                <a:solidFill>
                  <a:schemeClr val="tx2"/>
                </a:solidFill>
              </a:rPr>
              <a:t>unzip</a:t>
            </a:r>
            <a:r>
              <a:rPr lang="es-ES_tradnl" sz="3100" dirty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it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into</a:t>
            </a:r>
            <a:r>
              <a:rPr lang="es-ES_tradnl" sz="3100" dirty="0" smtClean="0">
                <a:solidFill>
                  <a:schemeClr val="tx2"/>
                </a:solidFill>
              </a:rPr>
              <a:t> </a:t>
            </a:r>
            <a:r>
              <a:rPr lang="es-ES_tradnl" sz="3100" dirty="0" err="1" smtClean="0">
                <a:solidFill>
                  <a:schemeClr val="tx2"/>
                </a:solidFill>
              </a:rPr>
              <a:t>workspace</a:t>
            </a:r>
            <a:r>
              <a:rPr lang="es-ES_tradnl" sz="3100" dirty="0" smtClean="0">
                <a:solidFill>
                  <a:schemeClr val="tx2"/>
                </a:solidFill>
              </a:rPr>
              <a:t> folder.</a:t>
            </a:r>
            <a:endParaRPr lang="es-ES_tradnl" sz="3100" dirty="0">
              <a:solidFill>
                <a:schemeClr val="tx2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s-ES" dirty="0" err="1" smtClean="0">
                <a:solidFill>
                  <a:schemeClr val="tx2"/>
                </a:solidFill>
              </a:rPr>
              <a:t>Hold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on</a:t>
            </a:r>
            <a:r>
              <a:rPr lang="es-ES" dirty="0" smtClean="0">
                <a:solidFill>
                  <a:schemeClr val="tx2"/>
                </a:solidFill>
              </a:rPr>
              <a:t>! </a:t>
            </a:r>
            <a:r>
              <a:rPr lang="es-ES" dirty="0" err="1" smtClean="0">
                <a:solidFill>
                  <a:schemeClr val="tx2"/>
                </a:solidFill>
              </a:rPr>
              <a:t>Please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wait</a:t>
            </a:r>
            <a:r>
              <a:rPr lang="es-ES" dirty="0" smtClean="0">
                <a:solidFill>
                  <a:schemeClr val="tx2"/>
                </a:solidFill>
              </a:rPr>
              <a:t> me </a:t>
            </a:r>
            <a:r>
              <a:rPr lang="es-ES" dirty="0" err="1" smtClean="0">
                <a:solidFill>
                  <a:schemeClr val="tx2"/>
                </a:solidFill>
              </a:rPr>
              <a:t>right</a:t>
            </a:r>
            <a:r>
              <a:rPr lang="es-ES" dirty="0" smtClean="0">
                <a:solidFill>
                  <a:schemeClr val="tx2"/>
                </a:solidFill>
              </a:rPr>
              <a:t> </a:t>
            </a:r>
            <a:r>
              <a:rPr lang="es-ES" dirty="0" err="1" smtClean="0">
                <a:solidFill>
                  <a:schemeClr val="tx2"/>
                </a:solidFill>
              </a:rPr>
              <a:t>here</a:t>
            </a:r>
            <a:r>
              <a:rPr lang="es-ES" dirty="0" smtClean="0">
                <a:solidFill>
                  <a:schemeClr val="tx2"/>
                </a:solidFill>
              </a:rPr>
              <a:t>…</a:t>
            </a:r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368" y="802430"/>
            <a:ext cx="24669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31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" y="2542081"/>
            <a:ext cx="3533573" cy="4146059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 smtClean="0">
                <a:solidFill>
                  <a:schemeClr val="tx2"/>
                </a:solidFill>
              </a:rPr>
              <a:t>Stage</a:t>
            </a:r>
            <a:r>
              <a:rPr lang="es-ES_tradnl" sz="3200" b="1" dirty="0" smtClean="0">
                <a:solidFill>
                  <a:schemeClr val="tx2"/>
                </a:solidFill>
              </a:rPr>
              <a:t> I</a:t>
            </a:r>
            <a:r>
              <a:rPr lang="es-ES_tradnl" sz="3200" b="1" dirty="0" smtClean="0"/>
              <a:t>: </a:t>
            </a:r>
            <a:r>
              <a:rPr lang="es-ES" sz="3200" dirty="0" err="1" smtClean="0"/>
              <a:t>Create</a:t>
            </a:r>
            <a:r>
              <a:rPr lang="es-ES" sz="3200" dirty="0" smtClean="0"/>
              <a:t> web </a:t>
            </a:r>
            <a:r>
              <a:rPr lang="es-ES" sz="3200" dirty="0" err="1" smtClean="0"/>
              <a:t>application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8892862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webapp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 err="1" smtClean="0">
                <a:solidFill>
                  <a:schemeClr val="tx2"/>
                </a:solidFill>
              </a:rPr>
              <a:t>create</a:t>
            </a:r>
            <a:r>
              <a:rPr lang="es-ES" b="1" dirty="0" smtClean="0">
                <a:solidFill>
                  <a:schemeClr val="tx2"/>
                </a:solidFill>
              </a:rPr>
              <a:t>-app </a:t>
            </a:r>
            <a:r>
              <a:rPr lang="es-ES" b="1" dirty="0" err="1" smtClean="0">
                <a:solidFill>
                  <a:schemeClr val="tx2"/>
                </a:solidFill>
              </a:rPr>
              <a:t>sesame-street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b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b="1" dirty="0" smtClean="0">
                <a:solidFill>
                  <a:srgbClr val="FF0000"/>
                </a:solidFill>
              </a:rPr>
              <a:t>note: </a:t>
            </a:r>
            <a:r>
              <a:rPr lang="es-ES" b="1" dirty="0" err="1" smtClean="0">
                <a:solidFill>
                  <a:srgbClr val="FF0000"/>
                </a:solidFill>
              </a:rPr>
              <a:t>it’s</a:t>
            </a:r>
            <a:r>
              <a:rPr lang="en-US" b="1" dirty="0" smtClean="0">
                <a:solidFill>
                  <a:srgbClr val="FF0000"/>
                </a:solidFill>
              </a:rPr>
              <a:t> no necessary if you choose the </a:t>
            </a:r>
            <a:r>
              <a:rPr lang="en-US" b="1" dirty="0" err="1" smtClean="0">
                <a:solidFill>
                  <a:srgbClr val="FF0000"/>
                </a:solidFill>
              </a:rPr>
              <a:t>git</a:t>
            </a:r>
            <a:r>
              <a:rPr lang="en-US" b="1" dirty="0" smtClean="0">
                <a:solidFill>
                  <a:srgbClr val="FF0000"/>
                </a:solidFill>
              </a:rPr>
              <a:t> way</a:t>
            </a:r>
            <a:endParaRPr lang="es-ES" b="1" dirty="0">
              <a:solidFill>
                <a:srgbClr val="FF0000"/>
              </a:solidFill>
            </a:endParaRPr>
          </a:p>
          <a:p>
            <a:endParaRPr lang="es-ES" dirty="0"/>
          </a:p>
        </p:txBody>
      </p:sp>
      <p:sp>
        <p:nvSpPr>
          <p:cNvPr id="7" name="Curved Down Arrow 6"/>
          <p:cNvSpPr/>
          <p:nvPr/>
        </p:nvSpPr>
        <p:spPr>
          <a:xfrm rot="19726033">
            <a:off x="2613300" y="2178357"/>
            <a:ext cx="2162138" cy="1062849"/>
          </a:xfrm>
          <a:prstGeom prst="curvedDownArrow">
            <a:avLst>
              <a:gd name="adj1" fmla="val 25000"/>
              <a:gd name="adj2" fmla="val 50000"/>
              <a:gd name="adj3" fmla="val 227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574" y="2078184"/>
            <a:ext cx="3457575" cy="41338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050" y="4368659"/>
            <a:ext cx="1885950" cy="241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1" y="2137653"/>
            <a:ext cx="2728375" cy="242741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 smtClean="0">
                <a:solidFill>
                  <a:schemeClr val="tx2"/>
                </a:solidFill>
              </a:rPr>
              <a:t>Stage</a:t>
            </a:r>
            <a:r>
              <a:rPr lang="es-ES_tradnl" sz="3200" b="1" dirty="0" smtClean="0">
                <a:solidFill>
                  <a:schemeClr val="tx2"/>
                </a:solidFill>
              </a:rPr>
              <a:t> I</a:t>
            </a:r>
            <a:r>
              <a:rPr lang="es-ES_tradnl" sz="3200" b="1" dirty="0" smtClean="0"/>
              <a:t>: </a:t>
            </a:r>
            <a:r>
              <a:rPr lang="es-ES" sz="3200" dirty="0" err="1" smtClean="0"/>
              <a:t>Create</a:t>
            </a:r>
            <a:r>
              <a:rPr lang="es-ES" sz="3200" dirty="0" smtClean="0"/>
              <a:t> web </a:t>
            </a:r>
            <a:r>
              <a:rPr lang="es-ES" sz="3200" dirty="0" err="1" smtClean="0"/>
              <a:t>application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8892862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Import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webapp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 smtClean="0">
                <a:solidFill>
                  <a:schemeClr val="tx2"/>
                </a:solidFill>
              </a:rPr>
              <a:t>XXXXXXX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 </a:t>
            </a:r>
            <a:b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s-ES" b="1" dirty="0" smtClean="0">
                <a:solidFill>
                  <a:srgbClr val="FF0000"/>
                </a:solidFill>
              </a:rPr>
              <a:t>note: </a:t>
            </a:r>
            <a:r>
              <a:rPr lang="es-ES" b="1" dirty="0" err="1" smtClean="0">
                <a:solidFill>
                  <a:srgbClr val="FF0000"/>
                </a:solidFill>
              </a:rPr>
              <a:t>it’s</a:t>
            </a:r>
            <a:r>
              <a:rPr lang="en-US" b="1" dirty="0" smtClean="0">
                <a:solidFill>
                  <a:srgbClr val="FF0000"/>
                </a:solidFill>
              </a:rPr>
              <a:t> compulsory if you choose the </a:t>
            </a:r>
            <a:r>
              <a:rPr lang="en-US" b="1" dirty="0" err="1" smtClean="0">
                <a:solidFill>
                  <a:srgbClr val="FF0000"/>
                </a:solidFill>
              </a:rPr>
              <a:t>git</a:t>
            </a:r>
            <a:r>
              <a:rPr lang="en-US" b="1" dirty="0" smtClean="0">
                <a:solidFill>
                  <a:srgbClr val="FF0000"/>
                </a:solidFill>
              </a:rPr>
              <a:t> way</a:t>
            </a:r>
            <a:endParaRPr lang="es-ES" b="1" dirty="0">
              <a:solidFill>
                <a:srgbClr val="FF0000"/>
              </a:solidFill>
            </a:endParaRPr>
          </a:p>
          <a:p>
            <a:endParaRPr lang="es-E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574" y="2078184"/>
            <a:ext cx="3457575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099" y="4400550"/>
            <a:ext cx="1866900" cy="2457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49" y="3793206"/>
            <a:ext cx="3111153" cy="1994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69" y="4995716"/>
            <a:ext cx="2644639" cy="19036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129" y="3473978"/>
            <a:ext cx="2493423" cy="2397698"/>
          </a:xfrm>
          <a:prstGeom prst="rect">
            <a:avLst/>
          </a:prstGeom>
        </p:spPr>
      </p:pic>
      <p:sp>
        <p:nvSpPr>
          <p:cNvPr id="7" name="Curved Down Arrow 6"/>
          <p:cNvSpPr/>
          <p:nvPr/>
        </p:nvSpPr>
        <p:spPr>
          <a:xfrm rot="19726033">
            <a:off x="2934590" y="2453957"/>
            <a:ext cx="2162138" cy="1062849"/>
          </a:xfrm>
          <a:prstGeom prst="curvedDownArrow">
            <a:avLst>
              <a:gd name="adj1" fmla="val 25000"/>
              <a:gd name="adj2" fmla="val 50000"/>
              <a:gd name="adj3" fmla="val 227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9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63" y="2341519"/>
            <a:ext cx="4695825" cy="355282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 smtClean="0">
                <a:solidFill>
                  <a:schemeClr val="tx2"/>
                </a:solidFill>
              </a:rPr>
              <a:t>Stage</a:t>
            </a:r>
            <a:r>
              <a:rPr lang="es-ES_tradnl" sz="3200" b="1" dirty="0" smtClean="0">
                <a:solidFill>
                  <a:schemeClr val="tx2"/>
                </a:solidFill>
              </a:rPr>
              <a:t> II</a:t>
            </a:r>
            <a:r>
              <a:rPr lang="es-ES_tradnl" sz="3200" b="1" dirty="0" smtClean="0"/>
              <a:t>: </a:t>
            </a:r>
            <a:r>
              <a:rPr lang="es-ES" sz="3200" dirty="0" err="1" smtClean="0"/>
              <a:t>Create</a:t>
            </a:r>
            <a:r>
              <a:rPr lang="es-ES" sz="3200" dirty="0" smtClean="0"/>
              <a:t> </a:t>
            </a:r>
            <a:r>
              <a:rPr lang="es-ES" sz="3200" dirty="0" err="1" smtClean="0"/>
              <a:t>domain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8892862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2"/>
            </a:pP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Create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domain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classes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(</a:t>
            </a:r>
            <a:r>
              <a:rPr lang="es-ES" b="1" dirty="0" err="1" smtClean="0">
                <a:solidFill>
                  <a:schemeClr val="tx2"/>
                </a:solidFill>
              </a:rPr>
              <a:t>create-domain-class</a:t>
            </a:r>
            <a:r>
              <a:rPr lang="es-ES" b="1" dirty="0" smtClean="0">
                <a:solidFill>
                  <a:schemeClr val="tx2"/>
                </a:solidFill>
              </a:rPr>
              <a:t> </a:t>
            </a:r>
            <a:r>
              <a:rPr lang="es-ES" b="1" dirty="0" err="1" smtClean="0">
                <a:solidFill>
                  <a:schemeClr val="tx2"/>
                </a:solidFill>
              </a:rPr>
              <a:t>sesamestreet.Muppet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es-E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7" name="Curved Down Arrow 6"/>
          <p:cNvSpPr/>
          <p:nvPr/>
        </p:nvSpPr>
        <p:spPr>
          <a:xfrm rot="18515287">
            <a:off x="2052153" y="3279139"/>
            <a:ext cx="2575569" cy="1227000"/>
          </a:xfrm>
          <a:prstGeom prst="curvedDownArrow">
            <a:avLst>
              <a:gd name="adj1" fmla="val 25000"/>
              <a:gd name="adj2" fmla="val 50000"/>
              <a:gd name="adj3" fmla="val 2277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42" y="3203531"/>
            <a:ext cx="3933825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5095875"/>
            <a:ext cx="2590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b="1" dirty="0" err="1">
                <a:solidFill>
                  <a:schemeClr val="tx2"/>
                </a:solidFill>
              </a:rPr>
              <a:t>Stage</a:t>
            </a:r>
            <a:r>
              <a:rPr lang="es-ES_tradnl" sz="3200" b="1" dirty="0">
                <a:solidFill>
                  <a:schemeClr val="tx2"/>
                </a:solidFill>
              </a:rPr>
              <a:t> II</a:t>
            </a:r>
            <a:r>
              <a:rPr lang="es-ES_tradnl" sz="3200" b="1" dirty="0"/>
              <a:t>: </a:t>
            </a:r>
            <a:r>
              <a:rPr lang="es-ES" sz="3200" dirty="0" err="1"/>
              <a:t>Create</a:t>
            </a:r>
            <a:r>
              <a:rPr lang="es-ES" sz="3200" dirty="0"/>
              <a:t> </a:t>
            </a:r>
            <a:r>
              <a:rPr lang="es-ES" sz="3200" dirty="0" err="1"/>
              <a:t>domain</a:t>
            </a:r>
            <a:endParaRPr lang="es-E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349" y="1184519"/>
            <a:ext cx="8892862" cy="4709825"/>
          </a:xfrm>
        </p:spPr>
        <p:txBody>
          <a:bodyPr/>
          <a:lstStyle/>
          <a:p>
            <a:pPr marL="571500" lvl="1" indent="-571500">
              <a:buFont typeface="+mj-lt"/>
              <a:buAutoNum type="romanLcPeriod" startAt="3"/>
            </a:pP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Define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properties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constants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constraints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</a:rPr>
              <a:t> and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</a:rPr>
              <a:t>mappings</a:t>
            </a:r>
            <a:endParaRPr lang="es-E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24" y="1657669"/>
            <a:ext cx="7271494" cy="5123274"/>
          </a:xfrm>
          <a:prstGeom prst="rect">
            <a:avLst/>
          </a:prstGeom>
        </p:spPr>
      </p:pic>
      <p:pic>
        <p:nvPicPr>
          <p:cNvPr id="2050" name="Picture 2" descr="https://encrypted-tbn2.gstatic.com/images?q=tbn:ANd9GcROuSfsHDZwi0quHC-IhZSLlvSrA3pZiVxiKLjpNoz1hDZPTfA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4" y="4686299"/>
            <a:ext cx="210502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4048</TotalTime>
  <Words>542</Words>
  <Application>Microsoft Office PowerPoint</Application>
  <PresentationFormat>Presentación en pantalla (4:3)</PresentationFormat>
  <Paragraphs>108</Paragraphs>
  <Slides>33</Slides>
  <Notes>15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Tema de Office</vt:lpstr>
      <vt:lpstr>Workshop Can You tell me how to get to Sesame Street?  I wanna be a Grails rookie star there!</vt:lpstr>
      <vt:lpstr>Roadmap</vt:lpstr>
      <vt:lpstr>Whoami</vt:lpstr>
      <vt:lpstr>Brief introduction</vt:lpstr>
      <vt:lpstr>Hands on! </vt:lpstr>
      <vt:lpstr>Stage I: Create web application</vt:lpstr>
      <vt:lpstr>Stage I: Create web application</vt:lpstr>
      <vt:lpstr>Stage II: Create domain</vt:lpstr>
      <vt:lpstr>Stage II: Create domain</vt:lpstr>
      <vt:lpstr>Stage II: Create domain</vt:lpstr>
      <vt:lpstr>Stage II: Create domain</vt:lpstr>
      <vt:lpstr>Stage II: Create domain</vt:lpstr>
      <vt:lpstr>Stage II: Create domain</vt:lpstr>
      <vt:lpstr>Stage III: Create business layer</vt:lpstr>
      <vt:lpstr>Stage III: Create business layer</vt:lpstr>
      <vt:lpstr>Stage III: Create business layer</vt:lpstr>
      <vt:lpstr>Stage III: Create business layer</vt:lpstr>
      <vt:lpstr>Stage IV: Create web layer</vt:lpstr>
      <vt:lpstr>Stage IV: Create web layer</vt:lpstr>
      <vt:lpstr>Stage IV: Create web layer</vt:lpstr>
      <vt:lpstr>Stage IV: Create web layer</vt:lpstr>
      <vt:lpstr>Stage IV: Create web layer</vt:lpstr>
      <vt:lpstr>Stage IV: Create web layer</vt:lpstr>
      <vt:lpstr>Stage IV: Create web layer</vt:lpstr>
      <vt:lpstr>Stage V: Run Webapp</vt:lpstr>
      <vt:lpstr>Stage V: Run Webapp</vt:lpstr>
      <vt:lpstr>Stage V: Run Webapp</vt:lpstr>
      <vt:lpstr>Stage V: Run Webapp</vt:lpstr>
      <vt:lpstr>Extra ball: Spock test!</vt:lpstr>
      <vt:lpstr>Extra ball: Spock test!</vt:lpstr>
      <vt:lpstr>Extra ball: Spock test!</vt:lpstr>
      <vt:lpstr>We're done!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</dc:title>
  <dc:creator>Fernando Redondo</dc:creator>
  <cp:lastModifiedBy>Oliver Centeno</cp:lastModifiedBy>
  <cp:revision>244</cp:revision>
  <cp:lastPrinted>2014-03-27T18:24:45Z</cp:lastPrinted>
  <dcterms:created xsi:type="dcterms:W3CDTF">2012-02-15T06:50:53Z</dcterms:created>
  <dcterms:modified xsi:type="dcterms:W3CDTF">2015-04-07T21:10:04Z</dcterms:modified>
</cp:coreProperties>
</file>